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8" r:id="rId2"/>
    <p:sldId id="1003" r:id="rId3"/>
    <p:sldId id="1004" r:id="rId4"/>
    <p:sldId id="1005" r:id="rId5"/>
    <p:sldId id="1006" r:id="rId6"/>
    <p:sldId id="1007" r:id="rId7"/>
    <p:sldId id="1008" r:id="rId8"/>
    <p:sldId id="1009" r:id="rId9"/>
    <p:sldId id="448" r:id="rId10"/>
  </p:sldIdLst>
  <p:sldSz cx="9144000" cy="6858000" type="screen4x3"/>
  <p:notesSz cx="6854825" cy="99853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D3CA"/>
    <a:srgbClr val="FA6AA8"/>
    <a:srgbClr val="14DE19"/>
    <a:srgbClr val="BD6DC3"/>
    <a:srgbClr val="9A3DC3"/>
    <a:srgbClr val="D15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4" d="100"/>
          <a:sy n="114" d="100"/>
        </p:scale>
        <p:origin x="1272" y="9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0213" cy="5000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3025" y="0"/>
            <a:ext cx="2970213" cy="500063"/>
          </a:xfrm>
          <a:prstGeom prst="rect">
            <a:avLst/>
          </a:prstGeom>
        </p:spPr>
        <p:txBody>
          <a:bodyPr vert="horz" lIns="91440" tIns="45720" rIns="91440" bIns="45720" rtlCol="0"/>
          <a:lstStyle>
            <a:lvl1pPr algn="r">
              <a:defRPr sz="1200"/>
            </a:lvl1pPr>
          </a:lstStyle>
          <a:p>
            <a:fld id="{AA758D28-76C2-4C17-A99D-73EB42E803CE}" type="datetimeFigureOut">
              <a:rPr kumimoji="1" lang="ja-JP" altLang="en-US" smtClean="0"/>
              <a:t>2024/8/14</a:t>
            </a:fld>
            <a:endParaRPr kumimoji="1" lang="ja-JP" altLang="en-US"/>
          </a:p>
        </p:txBody>
      </p:sp>
      <p:sp>
        <p:nvSpPr>
          <p:cNvPr id="4" name="スライド イメージ プレースホルダー 3"/>
          <p:cNvSpPr>
            <a:spLocks noGrp="1" noRot="1" noChangeAspect="1"/>
          </p:cNvSpPr>
          <p:nvPr>
            <p:ph type="sldImg" idx="2"/>
          </p:nvPr>
        </p:nvSpPr>
        <p:spPr>
          <a:xfrm>
            <a:off x="1181100" y="1247775"/>
            <a:ext cx="4492625" cy="33702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805363"/>
            <a:ext cx="5483225" cy="39322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85313"/>
            <a:ext cx="2970213" cy="50006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3025" y="9485313"/>
            <a:ext cx="2970213" cy="500062"/>
          </a:xfrm>
          <a:prstGeom prst="rect">
            <a:avLst/>
          </a:prstGeom>
        </p:spPr>
        <p:txBody>
          <a:bodyPr vert="horz" lIns="91440" tIns="45720" rIns="91440" bIns="45720" rtlCol="0" anchor="b"/>
          <a:lstStyle>
            <a:lvl1pPr algn="r">
              <a:defRPr sz="1200"/>
            </a:lvl1pPr>
          </a:lstStyle>
          <a:p>
            <a:fld id="{13D96082-871B-4165-87AC-9328BB6F4148}" type="slidenum">
              <a:rPr kumimoji="1" lang="ja-JP" altLang="en-US" smtClean="0"/>
              <a:t>‹#›</a:t>
            </a:fld>
            <a:endParaRPr kumimoji="1" lang="ja-JP" altLang="en-US"/>
          </a:p>
        </p:txBody>
      </p:sp>
    </p:spTree>
    <p:extLst>
      <p:ext uri="{BB962C8B-B14F-4D97-AF65-F5344CB8AC3E}">
        <p14:creationId xmlns:p14="http://schemas.microsoft.com/office/powerpoint/2010/main" val="27640607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a:extLst>
              <a:ext uri="{FF2B5EF4-FFF2-40B4-BE49-F238E27FC236}">
                <a16:creationId xmlns:a16="http://schemas.microsoft.com/office/drawing/2014/main" id="{9242EE0F-BAD3-4704-9B1B-79DD28F9CD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a:extLst>
              <a:ext uri="{FF2B5EF4-FFF2-40B4-BE49-F238E27FC236}">
                <a16:creationId xmlns:a16="http://schemas.microsoft.com/office/drawing/2014/main" id="{50AB0AFD-9CCE-4ABC-9F93-761BD2F3E5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148" name="スライド番号プレースホルダー 3">
            <a:extLst>
              <a:ext uri="{FF2B5EF4-FFF2-40B4-BE49-F238E27FC236}">
                <a16:creationId xmlns:a16="http://schemas.microsoft.com/office/drawing/2014/main" id="{5E1E2133-22E4-4079-9CE6-EE137F94D5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B28FCA9-3020-4D8D-8354-A18FE49CA8EB}" type="slidenum">
              <a:rPr lang="ja-JP" altLang="en-US" smtClean="0"/>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3E96C7BB-E880-4B21-B42C-BF5D81DABE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C1F25E40-A392-4E18-8C5B-36A050E28E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5364" name="スライド番号プレースホルダー 3">
            <a:extLst>
              <a:ext uri="{FF2B5EF4-FFF2-40B4-BE49-F238E27FC236}">
                <a16:creationId xmlns:a16="http://schemas.microsoft.com/office/drawing/2014/main" id="{E764AD2B-0035-4498-B0A3-D463955714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84B2BB0-69F8-447D-A443-63D4B82A102C}" type="slidenum">
              <a:rPr lang="ja-JP" altLang="en-US" smtClean="0"/>
              <a:pPr/>
              <a:t>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BIZ UDPゴシック" panose="020B0400000000000000" pitchFamily="50" charset="-128"/>
                <a:ea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HG丸ｺﾞｼｯｸM-PRO" panose="020F0600000000000000" pitchFamily="50" charset="-128"/>
                <a:ea typeface="HG丸ｺﾞｼｯｸM-PRO" panose="020F06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0" y="6176964"/>
            <a:ext cx="2057400" cy="365125"/>
          </a:xfrm>
        </p:spPr>
        <p:txBody>
          <a:bodyPr/>
          <a:lstStyle/>
          <a:p>
            <a:fld id="{8BA3815B-C92A-4687-ABEA-2E7F18E1DA51}" type="datetimeFigureOut">
              <a:rPr kumimoji="1" lang="ja-JP" altLang="en-US" smtClean="0"/>
              <a:t>2024/8/14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49068D-DC5B-4B94-A5C5-0AB1E9DC2C4C}" type="slidenum">
              <a:rPr kumimoji="1" lang="ja-JP" altLang="en-US" smtClean="0"/>
              <a:t>‹#›</a:t>
            </a:fld>
            <a:endParaRPr kumimoji="1" lang="ja-JP" altLang="en-US"/>
          </a:p>
        </p:txBody>
      </p:sp>
    </p:spTree>
    <p:extLst>
      <p:ext uri="{BB962C8B-B14F-4D97-AF65-F5344CB8AC3E}">
        <p14:creationId xmlns:p14="http://schemas.microsoft.com/office/powerpoint/2010/main" val="121725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BIZ UDPゴシック" panose="020B0400000000000000" pitchFamily="50" charset="-128"/>
                <a:ea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HG丸ｺﾞｼｯｸM-PRO" panose="020F0600000000000000" pitchFamily="50" charset="-128"/>
                <a:ea typeface="HG丸ｺﾞｼｯｸM-PRO" panose="020F0600000000000000" pitchFamily="50" charset="-128"/>
              </a:defRPr>
            </a:lvl1pPr>
            <a:lvl2pPr>
              <a:defRPr>
                <a:latin typeface="HG丸ｺﾞｼｯｸM-PRO" panose="020F0600000000000000" pitchFamily="50" charset="-128"/>
                <a:ea typeface="HG丸ｺﾞｼｯｸM-PRO" panose="020F0600000000000000" pitchFamily="50" charset="-128"/>
              </a:defRPr>
            </a:lvl2pPr>
            <a:lvl3pPr>
              <a:defRPr>
                <a:latin typeface="HG丸ｺﾞｼｯｸM-PRO" panose="020F0600000000000000" pitchFamily="50" charset="-128"/>
                <a:ea typeface="HG丸ｺﾞｼｯｸM-PRO" panose="020F0600000000000000" pitchFamily="50" charset="-128"/>
              </a:defRPr>
            </a:lvl3pPr>
            <a:lvl4pPr>
              <a:defRPr>
                <a:latin typeface="HG丸ｺﾞｼｯｸM-PRO" panose="020F0600000000000000" pitchFamily="50" charset="-128"/>
                <a:ea typeface="HG丸ｺﾞｼｯｸM-PRO" panose="020F0600000000000000" pitchFamily="50" charset="-128"/>
              </a:defRPr>
            </a:lvl4pPr>
            <a:lvl5pPr>
              <a:defRPr>
                <a:latin typeface="HG丸ｺﾞｼｯｸM-PRO" panose="020F0600000000000000" pitchFamily="50" charset="-128"/>
                <a:ea typeface="HG丸ｺﾞｼｯｸM-PRO" panose="020F06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8BA3815B-C92A-4687-ABEA-2E7F18E1DA51}" type="datetimeFigureOut">
              <a:rPr kumimoji="1" lang="ja-JP" altLang="en-US" smtClean="0"/>
              <a:t>2024/8/14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49068D-DC5B-4B94-A5C5-0AB1E9DC2C4C}" type="slidenum">
              <a:rPr kumimoji="1" lang="ja-JP" altLang="en-US" smtClean="0"/>
              <a:t>‹#›</a:t>
            </a:fld>
            <a:endParaRPr kumimoji="1" lang="ja-JP" altLang="en-US"/>
          </a:p>
        </p:txBody>
      </p:sp>
    </p:spTree>
    <p:extLst>
      <p:ext uri="{BB962C8B-B14F-4D97-AF65-F5344CB8AC3E}">
        <p14:creationId xmlns:p14="http://schemas.microsoft.com/office/powerpoint/2010/main" val="164109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8C5AEF63-7091-47F6-8562-FB3DE7A55260}" type="slidenum">
              <a:rPr lang="en-US" altLang="ja-JP"/>
              <a:pPr>
                <a:defRPr/>
              </a:pPr>
              <a:t>‹#›</a:t>
            </a:fld>
            <a:endParaRPr lang="en-US" altLang="ja-JP"/>
          </a:p>
        </p:txBody>
      </p:sp>
    </p:spTree>
    <p:extLst>
      <p:ext uri="{BB962C8B-B14F-4D97-AF65-F5344CB8AC3E}">
        <p14:creationId xmlns:p14="http://schemas.microsoft.com/office/powerpoint/2010/main" val="1807669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3815B-C92A-4687-ABEA-2E7F18E1DA51}" type="datetimeFigureOut">
              <a:rPr kumimoji="1" lang="ja-JP" altLang="en-US" smtClean="0"/>
              <a:t>2024/8/14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9068D-DC5B-4B94-A5C5-0AB1E9DC2C4C}" type="slidenum">
              <a:rPr kumimoji="1" lang="ja-JP" altLang="en-US" smtClean="0"/>
              <a:t>‹#›</a:t>
            </a:fld>
            <a:endParaRPr kumimoji="1" lang="ja-JP" altLang="en-US"/>
          </a:p>
        </p:txBody>
      </p:sp>
      <p:sp>
        <p:nvSpPr>
          <p:cNvPr id="8" name="正方形/長方形 7"/>
          <p:cNvSpPr/>
          <p:nvPr userDrawn="1"/>
        </p:nvSpPr>
        <p:spPr>
          <a:xfrm>
            <a:off x="0" y="6663532"/>
            <a:ext cx="9144000" cy="1777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0" y="6486587"/>
            <a:ext cx="9144000" cy="177799"/>
          </a:xfrm>
          <a:prstGeom prst="rect">
            <a:avLst/>
          </a:prstGeom>
          <a:solidFill>
            <a:srgbClr val="1FD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userDrawn="1"/>
        </p:nvSpPr>
        <p:spPr>
          <a:xfrm>
            <a:off x="6718864" y="6461680"/>
            <a:ext cx="2235868" cy="369332"/>
          </a:xfrm>
          <a:prstGeom prst="rect">
            <a:avLst/>
          </a:prstGeom>
          <a:noFill/>
        </p:spPr>
        <p:txBody>
          <a:bodyPr wrap="none" rtlCol="0">
            <a:spAutoFit/>
          </a:bodyPr>
          <a:lstStyle/>
          <a:p>
            <a:r>
              <a:rPr kumimoji="1" lang="en-US" altLang="ja-JP" dirty="0">
                <a:solidFill>
                  <a:schemeClr val="bg1"/>
                </a:solidFill>
              </a:rPr>
              <a:t>iseharakyodo hospital</a:t>
            </a:r>
            <a:endParaRPr kumimoji="1" lang="ja-JP" altLang="en-US" dirty="0">
              <a:solidFill>
                <a:schemeClr val="bg1"/>
              </a:solidFill>
            </a:endParaRPr>
          </a:p>
        </p:txBody>
      </p:sp>
    </p:spTree>
    <p:extLst>
      <p:ext uri="{BB962C8B-B14F-4D97-AF65-F5344CB8AC3E}">
        <p14:creationId xmlns:p14="http://schemas.microsoft.com/office/powerpoint/2010/main" val="562424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52B176B1-D0E0-4621-8362-5368E356B1A8}"/>
              </a:ext>
            </a:extLst>
          </p:cNvPr>
          <p:cNvSpPr txBox="1"/>
          <p:nvPr/>
        </p:nvSpPr>
        <p:spPr>
          <a:xfrm>
            <a:off x="2960247" y="5587980"/>
            <a:ext cx="5960286" cy="954107"/>
          </a:xfrm>
          <a:prstGeom prst="rect">
            <a:avLst/>
          </a:prstGeom>
          <a:noFill/>
          <a:ln>
            <a:noFill/>
          </a:ln>
        </p:spPr>
        <p:txBody>
          <a:bodyPr wrap="none">
            <a:spAutoFit/>
          </a:bodyPr>
          <a:lstStyle/>
          <a:p>
            <a:pPr eaLnBrk="1" hangingPunct="1">
              <a:defRPr/>
            </a:pPr>
            <a:r>
              <a:rPr lang="en-US" altLang="ja-JP" sz="2800" dirty="0">
                <a:ln w="3175">
                  <a:solidFill>
                    <a:schemeClr val="tx1"/>
                  </a:solidFill>
                </a:ln>
                <a:solidFill>
                  <a:schemeClr val="bg1"/>
                </a:solidFill>
                <a:effectLst>
                  <a:outerShdw blurRad="50800" dist="63500" dir="18900000" sx="101000" sy="101000" algn="bl" rotWithShape="0">
                    <a:schemeClr val="bg1">
                      <a:lumMod val="65000"/>
                      <a:alpha val="40000"/>
                    </a:schemeClr>
                  </a:outerShdw>
                </a:effectLst>
                <a:latin typeface="HGP創英角ｺﾞｼｯｸUB" panose="020B0900000000000000" pitchFamily="50" charset="-128"/>
                <a:ea typeface="HGP創英角ｺﾞｼｯｸUB" panose="020B0900000000000000" pitchFamily="50" charset="-128"/>
              </a:rPr>
              <a:t>JA</a:t>
            </a:r>
            <a:r>
              <a:rPr lang="ja-JP" altLang="en-US" sz="2800" dirty="0">
                <a:ln w="3175">
                  <a:solidFill>
                    <a:schemeClr val="tx1"/>
                  </a:solidFill>
                </a:ln>
                <a:solidFill>
                  <a:schemeClr val="bg1"/>
                </a:solidFill>
                <a:effectLst>
                  <a:outerShdw blurRad="50800" dist="63500" dir="18900000" sx="101000" sy="101000" algn="bl" rotWithShape="0">
                    <a:schemeClr val="bg1">
                      <a:lumMod val="65000"/>
                      <a:alpha val="40000"/>
                    </a:schemeClr>
                  </a:outerShdw>
                </a:effectLst>
                <a:latin typeface="HGP創英角ｺﾞｼｯｸUB" panose="020B0900000000000000" pitchFamily="50" charset="-128"/>
                <a:ea typeface="HGP創英角ｺﾞｼｯｸUB" panose="020B0900000000000000" pitchFamily="50" charset="-128"/>
              </a:rPr>
              <a:t>神奈川県厚生連　伊勢原協同病院</a:t>
            </a:r>
            <a:endParaRPr lang="en-US" altLang="ja-JP" sz="2800" dirty="0">
              <a:ln w="3175">
                <a:solidFill>
                  <a:schemeClr val="tx1"/>
                </a:solidFill>
              </a:ln>
              <a:solidFill>
                <a:schemeClr val="bg1"/>
              </a:solidFill>
              <a:effectLst>
                <a:outerShdw blurRad="50800" dist="63500" dir="18900000" sx="101000" sy="101000" algn="bl" rotWithShape="0">
                  <a:schemeClr val="bg1">
                    <a:lumMod val="65000"/>
                    <a:alpha val="40000"/>
                  </a:schemeClr>
                </a:outerShdw>
              </a:effectLst>
              <a:latin typeface="HGP創英角ｺﾞｼｯｸUB" panose="020B0900000000000000" pitchFamily="50" charset="-128"/>
              <a:ea typeface="HGP創英角ｺﾞｼｯｸUB" panose="020B0900000000000000" pitchFamily="50" charset="-128"/>
            </a:endParaRPr>
          </a:p>
          <a:p>
            <a:pPr eaLnBrk="1" hangingPunct="1">
              <a:defRPr/>
            </a:pPr>
            <a:r>
              <a:rPr lang="ja-JP" altLang="en-US" sz="2800" dirty="0">
                <a:ln w="3175">
                  <a:solidFill>
                    <a:schemeClr val="tx1"/>
                  </a:solidFill>
                </a:ln>
                <a:solidFill>
                  <a:schemeClr val="bg1"/>
                </a:solidFill>
                <a:effectLst>
                  <a:outerShdw blurRad="50800" dist="63500" dir="18900000" sx="101000" sy="101000" algn="bl" rotWithShape="0">
                    <a:schemeClr val="bg1">
                      <a:lumMod val="65000"/>
                      <a:alpha val="40000"/>
                    </a:schemeClr>
                  </a:outerShdw>
                </a:effectLst>
                <a:latin typeface="HGP創英角ｺﾞｼｯｸUB" panose="020B0900000000000000" pitchFamily="50" charset="-128"/>
                <a:ea typeface="HGP創英角ｺﾞｼｯｸUB" panose="020B0900000000000000" pitchFamily="50" charset="-128"/>
              </a:rPr>
              <a:t>副院長兼看護部長　神保　京美</a:t>
            </a:r>
          </a:p>
        </p:txBody>
      </p:sp>
      <p:sp>
        <p:nvSpPr>
          <p:cNvPr id="12" name="テキスト ボックス 11">
            <a:extLst>
              <a:ext uri="{FF2B5EF4-FFF2-40B4-BE49-F238E27FC236}">
                <a16:creationId xmlns:a16="http://schemas.microsoft.com/office/drawing/2014/main" id="{B0F47244-3F21-4F0F-99B9-63AFD65E6D68}"/>
              </a:ext>
            </a:extLst>
          </p:cNvPr>
          <p:cNvSpPr txBox="1"/>
          <p:nvPr/>
        </p:nvSpPr>
        <p:spPr>
          <a:xfrm>
            <a:off x="696591" y="1353080"/>
            <a:ext cx="7750840" cy="1938992"/>
          </a:xfrm>
          <a:prstGeom prst="rect">
            <a:avLst/>
          </a:prstGeom>
          <a:noFill/>
        </p:spPr>
        <p:txBody>
          <a:bodyPr wrap="none">
            <a:spAutoFit/>
          </a:bodyPr>
          <a:lstStyle/>
          <a:p>
            <a:pPr algn="ctr">
              <a:defRPr/>
            </a:pPr>
            <a:r>
              <a:rPr lang="ja-JP" altLang="en-US" sz="4000" dirty="0">
                <a:latin typeface="BIZ UDPゴシック" panose="020B0400000000000000" pitchFamily="50" charset="-128"/>
                <a:ea typeface="BIZ UDPゴシック" panose="020B0400000000000000" pitchFamily="50" charset="-128"/>
              </a:rPr>
              <a:t>「かながわ地域看護師」に参画して</a:t>
            </a:r>
            <a:endParaRPr lang="en-US" altLang="ja-JP" sz="4000" dirty="0">
              <a:latin typeface="BIZ UDPゴシック" panose="020B0400000000000000" pitchFamily="50" charset="-128"/>
              <a:ea typeface="BIZ UDPゴシック" panose="020B0400000000000000" pitchFamily="50" charset="-128"/>
            </a:endParaRPr>
          </a:p>
          <a:p>
            <a:pPr algn="ctr">
              <a:defRPr/>
            </a:pPr>
            <a:r>
              <a:rPr lang="ja-JP" altLang="en-US" sz="4000" dirty="0">
                <a:latin typeface="BIZ UDPゴシック" panose="020B0400000000000000" pitchFamily="50" charset="-128"/>
                <a:ea typeface="BIZ UDPゴシック" panose="020B0400000000000000" pitchFamily="50" charset="-128"/>
              </a:rPr>
              <a:t>～地域で取り組む看護師育成～</a:t>
            </a:r>
            <a:endParaRPr lang="en-US" altLang="ja-JP" sz="4000" dirty="0">
              <a:latin typeface="BIZ UDPゴシック" panose="020B0400000000000000" pitchFamily="50" charset="-128"/>
              <a:ea typeface="BIZ UDPゴシック" panose="020B0400000000000000" pitchFamily="50" charset="-128"/>
            </a:endParaRPr>
          </a:p>
          <a:p>
            <a:pPr algn="ctr">
              <a:defRPr/>
            </a:pPr>
            <a:endParaRPr lang="ja-JP" altLang="en-US" sz="4000" dirty="0">
              <a:effectLst>
                <a:glow rad="101600">
                  <a:schemeClr val="accent6">
                    <a:lumMod val="75000"/>
                  </a:schemeClr>
                </a:glow>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 name="コンテンツ プレースホルダー 4">
            <a:extLst>
              <a:ext uri="{FF2B5EF4-FFF2-40B4-BE49-F238E27FC236}">
                <a16:creationId xmlns:a16="http://schemas.microsoft.com/office/drawing/2014/main" id="{FBF0B59B-99D5-4080-9A5A-847E9FA2BDDC}"/>
              </a:ext>
            </a:extLst>
          </p:cNvPr>
          <p:cNvSpPr>
            <a:spLocks noGrp="1"/>
          </p:cNvSpPr>
          <p:nvPr>
            <p:ph idx="1"/>
          </p:nvPr>
        </p:nvSpPr>
        <p:spPr/>
        <p:txBody>
          <a:bodyPr/>
          <a:lstStyle/>
          <a:p>
            <a:endParaRPr lang="ja-JP" alt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3121ED1-7C8C-4CF5-B782-C9C4AE6F1750}"/>
              </a:ext>
            </a:extLst>
          </p:cNvPr>
          <p:cNvSpPr/>
          <p:nvPr/>
        </p:nvSpPr>
        <p:spPr>
          <a:xfrm>
            <a:off x="230188" y="1341438"/>
            <a:ext cx="8589962"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円/楕円 6">
            <a:extLst>
              <a:ext uri="{FF2B5EF4-FFF2-40B4-BE49-F238E27FC236}">
                <a16:creationId xmlns:a16="http://schemas.microsoft.com/office/drawing/2014/main" id="{3942DBEE-6EC5-4EC5-AD90-41E8E59BCA18}"/>
              </a:ext>
            </a:extLst>
          </p:cNvPr>
          <p:cNvSpPr/>
          <p:nvPr/>
        </p:nvSpPr>
        <p:spPr>
          <a:xfrm>
            <a:off x="179388" y="384175"/>
            <a:ext cx="6624637" cy="6264275"/>
          </a:xfrm>
          <a:prstGeom prst="ellipse">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p>
        </p:txBody>
      </p:sp>
      <p:sp>
        <p:nvSpPr>
          <p:cNvPr id="2" name="テキスト ボックス 1">
            <a:extLst>
              <a:ext uri="{FF2B5EF4-FFF2-40B4-BE49-F238E27FC236}">
                <a16:creationId xmlns:a16="http://schemas.microsoft.com/office/drawing/2014/main" id="{5ED27161-3A2E-4FE3-8FB1-F67999264FA7}"/>
              </a:ext>
            </a:extLst>
          </p:cNvPr>
          <p:cNvSpPr txBox="1"/>
          <p:nvPr/>
        </p:nvSpPr>
        <p:spPr>
          <a:xfrm>
            <a:off x="179388" y="150813"/>
            <a:ext cx="7272337" cy="584200"/>
          </a:xfrm>
          <a:prstGeom prst="rect">
            <a:avLst/>
          </a:prstGeom>
          <a:noFill/>
        </p:spPr>
        <p:txBody>
          <a:bodyPr>
            <a:spAutoFit/>
          </a:bodyPr>
          <a:lstStyle/>
          <a:p>
            <a:pPr>
              <a:defRPr/>
            </a:pPr>
            <a:r>
              <a:rPr lang="ja-JP" altLang="en-US" sz="3200" b="1" dirty="0">
                <a:solidFill>
                  <a:srgbClr val="FF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病</a:t>
            </a:r>
            <a:r>
              <a:rPr lang="ja-JP" altLang="en-US" sz="32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院概要</a:t>
            </a:r>
            <a:r>
              <a:rPr lang="ja-JP" altLang="en-US" sz="24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r>
              <a:rPr lang="ja-JP" altLang="en-US" sz="20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昭和</a:t>
            </a:r>
            <a:r>
              <a:rPr lang="en-US" altLang="ja-JP" sz="20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43</a:t>
            </a:r>
            <a:r>
              <a:rPr lang="ja-JP" altLang="en-US" sz="20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年開設）</a:t>
            </a:r>
          </a:p>
        </p:txBody>
      </p:sp>
      <p:sp>
        <p:nvSpPr>
          <p:cNvPr id="3" name="正方形/長方形 2">
            <a:extLst>
              <a:ext uri="{FF2B5EF4-FFF2-40B4-BE49-F238E27FC236}">
                <a16:creationId xmlns:a16="http://schemas.microsoft.com/office/drawing/2014/main" id="{3CA44D6D-7DFF-4E4B-A35C-92543C24E53E}"/>
              </a:ext>
            </a:extLst>
          </p:cNvPr>
          <p:cNvSpPr/>
          <p:nvPr/>
        </p:nvSpPr>
        <p:spPr>
          <a:xfrm>
            <a:off x="0" y="765175"/>
            <a:ext cx="9144000" cy="714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2">
                  <a:lumMod val="40000"/>
                  <a:lumOff val="60000"/>
                </a:schemeClr>
              </a:solidFill>
            </a:endParaRPr>
          </a:p>
        </p:txBody>
      </p:sp>
      <p:sp>
        <p:nvSpPr>
          <p:cNvPr id="14342" name="テキスト ボックス 3">
            <a:extLst>
              <a:ext uri="{FF2B5EF4-FFF2-40B4-BE49-F238E27FC236}">
                <a16:creationId xmlns:a16="http://schemas.microsoft.com/office/drawing/2014/main" id="{1AC8406F-69C3-452C-A76B-1E5BE108F9FE}"/>
              </a:ext>
            </a:extLst>
          </p:cNvPr>
          <p:cNvSpPr txBox="1">
            <a:spLocks noChangeArrowheads="1"/>
          </p:cNvSpPr>
          <p:nvPr/>
        </p:nvSpPr>
        <p:spPr bwMode="auto">
          <a:xfrm>
            <a:off x="128588" y="865188"/>
            <a:ext cx="8836025" cy="546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800" b="1" dirty="0">
                <a:latin typeface="Meiryo UI" panose="020B0604030504040204" pitchFamily="50" charset="-128"/>
                <a:ea typeface="Meiryo UI" panose="020B0604030504040204" pitchFamily="50" charset="-128"/>
              </a:rPr>
              <a:t>　　 　 病床数：</a:t>
            </a:r>
            <a:r>
              <a:rPr lang="en-US" altLang="ja-JP" sz="1800" b="1" dirty="0">
                <a:latin typeface="Meiryo UI" panose="020B0604030504040204" pitchFamily="50" charset="-128"/>
                <a:ea typeface="Meiryo UI" panose="020B0604030504040204" pitchFamily="50" charset="-128"/>
              </a:rPr>
              <a:t>350</a:t>
            </a:r>
            <a:r>
              <a:rPr lang="ja-JP" altLang="en-US" sz="1800" b="1" dirty="0">
                <a:latin typeface="Meiryo UI" panose="020B0604030504040204" pitchFamily="50" charset="-128"/>
                <a:ea typeface="Meiryo UI" panose="020B0604030504040204" pitchFamily="50" charset="-128"/>
              </a:rPr>
              <a:t>床（一般 </a:t>
            </a:r>
            <a:r>
              <a:rPr lang="en-US" altLang="ja-JP" sz="1800" b="1" dirty="0">
                <a:latin typeface="Meiryo UI" panose="020B0604030504040204" pitchFamily="50" charset="-128"/>
                <a:ea typeface="Meiryo UI" panose="020B0604030504040204" pitchFamily="50" charset="-128"/>
              </a:rPr>
              <a:t>291</a:t>
            </a:r>
            <a:r>
              <a:rPr lang="ja-JP" altLang="en-US" sz="1800" b="1" dirty="0">
                <a:latin typeface="Meiryo UI" panose="020B0604030504040204" pitchFamily="50" charset="-128"/>
                <a:ea typeface="Meiryo UI" panose="020B0604030504040204" pitchFamily="50" charset="-128"/>
              </a:rPr>
              <a:t>床、回復期リハ病棟 </a:t>
            </a:r>
            <a:r>
              <a:rPr lang="en-US" altLang="ja-JP" sz="1800" b="1" dirty="0">
                <a:latin typeface="Meiryo UI" panose="020B0604030504040204" pitchFamily="50" charset="-128"/>
                <a:ea typeface="Meiryo UI" panose="020B0604030504040204" pitchFamily="50" charset="-128"/>
              </a:rPr>
              <a:t>45</a:t>
            </a:r>
            <a:r>
              <a:rPr lang="ja-JP" altLang="en-US" sz="1800" b="1" dirty="0">
                <a:latin typeface="Meiryo UI" panose="020B0604030504040204" pitchFamily="50" charset="-128"/>
                <a:ea typeface="Meiryo UI" panose="020B0604030504040204" pitchFamily="50" charset="-128"/>
              </a:rPr>
              <a:t>床、緩和ケア病棟 </a:t>
            </a:r>
            <a:r>
              <a:rPr lang="en-US" altLang="ja-JP" sz="1800" b="1" dirty="0">
                <a:latin typeface="Meiryo UI" panose="020B0604030504040204" pitchFamily="50" charset="-128"/>
                <a:ea typeface="Meiryo UI" panose="020B0604030504040204" pitchFamily="50" charset="-128"/>
              </a:rPr>
              <a:t>14</a:t>
            </a:r>
            <a:r>
              <a:rPr lang="ja-JP" altLang="en-US" sz="1800" b="1" dirty="0">
                <a:latin typeface="Meiryo UI" panose="020B0604030504040204" pitchFamily="50" charset="-128"/>
                <a:ea typeface="Meiryo UI" panose="020B0604030504040204" pitchFamily="50" charset="-128"/>
              </a:rPr>
              <a:t>床）</a:t>
            </a:r>
            <a:endParaRPr lang="en-US" altLang="ja-JP" sz="1800" b="1" dirty="0">
              <a:latin typeface="Meiryo UI" panose="020B0604030504040204" pitchFamily="50" charset="-128"/>
              <a:ea typeface="Meiryo UI" panose="020B0604030504040204" pitchFamily="50" charset="-128"/>
            </a:endParaRPr>
          </a:p>
          <a:p>
            <a:pPr>
              <a:spcBef>
                <a:spcPct val="0"/>
              </a:spcBef>
              <a:buFontTx/>
              <a:buNone/>
            </a:pP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地域医療支援病院　　</a:t>
            </a:r>
            <a:r>
              <a:rPr lang="en-US" altLang="ja-JP" sz="1800" b="1" dirty="0">
                <a:latin typeface="Meiryo UI" panose="020B0604030504040204" pitchFamily="50" charset="-128"/>
                <a:ea typeface="Meiryo UI" panose="020B0604030504040204" pitchFamily="50" charset="-128"/>
              </a:rPr>
              <a:t>2</a:t>
            </a:r>
            <a:r>
              <a:rPr lang="ja-JP" altLang="en-US" sz="1800" b="1" dirty="0">
                <a:latin typeface="Meiryo UI" panose="020B0604030504040204" pitchFamily="50" charset="-128"/>
                <a:ea typeface="Meiryo UI" panose="020B0604030504040204" pitchFamily="50" charset="-128"/>
              </a:rPr>
              <a:t>次救急医療機関　　急性期一般入院料１算定</a:t>
            </a:r>
            <a:endParaRPr lang="en-US" altLang="ja-JP" sz="1800" b="1" dirty="0">
              <a:latin typeface="Meiryo UI" panose="020B0604030504040204" pitchFamily="50" charset="-128"/>
              <a:ea typeface="Meiryo UI" panose="020B0604030504040204" pitchFamily="50" charset="-128"/>
            </a:endParaRPr>
          </a:p>
          <a:p>
            <a:pPr>
              <a:spcBef>
                <a:spcPct val="0"/>
              </a:spcBef>
              <a:buFontTx/>
              <a:buNone/>
            </a:pPr>
            <a:r>
              <a:rPr lang="ja-JP" altLang="en-US" sz="1800" b="1" dirty="0">
                <a:latin typeface="Meiryo UI" panose="020B0604030504040204" pitchFamily="50" charset="-128"/>
                <a:ea typeface="Meiryo UI" panose="020B0604030504040204" pitchFamily="50" charset="-128"/>
              </a:rPr>
              <a:t>　　　　診療科目：</a:t>
            </a:r>
            <a:r>
              <a:rPr lang="en-US" altLang="ja-JP" sz="1800" b="1" dirty="0">
                <a:latin typeface="Meiryo UI" panose="020B0604030504040204" pitchFamily="50" charset="-128"/>
                <a:ea typeface="Meiryo UI" panose="020B0604030504040204" pitchFamily="50" charset="-128"/>
              </a:rPr>
              <a:t>29</a:t>
            </a:r>
            <a:r>
              <a:rPr lang="ja-JP" altLang="en-US" sz="1800" b="1" dirty="0">
                <a:latin typeface="Meiryo UI" panose="020B0604030504040204" pitchFamily="50" charset="-128"/>
                <a:ea typeface="Meiryo UI" panose="020B0604030504040204" pitchFamily="50" charset="-128"/>
              </a:rPr>
              <a:t>診療科</a:t>
            </a:r>
            <a:endParaRPr lang="en-US" altLang="ja-JP" sz="1800" b="1" dirty="0">
              <a:latin typeface="Meiryo UI" panose="020B0604030504040204" pitchFamily="50" charset="-128"/>
              <a:ea typeface="Meiryo UI" panose="020B0604030504040204" pitchFamily="50" charset="-128"/>
            </a:endParaRPr>
          </a:p>
          <a:p>
            <a:pPr>
              <a:spcBef>
                <a:spcPct val="0"/>
              </a:spcBef>
              <a:buFontTx/>
              <a:buNone/>
            </a:pPr>
            <a:endParaRPr lang="en-US" altLang="ja-JP" sz="1800" b="1" dirty="0">
              <a:latin typeface="Meiryo UI" panose="020B0604030504040204" pitchFamily="50" charset="-128"/>
              <a:ea typeface="Meiryo UI" panose="020B0604030504040204" pitchFamily="50" charset="-128"/>
            </a:endParaRPr>
          </a:p>
          <a:p>
            <a:pPr>
              <a:spcBef>
                <a:spcPct val="0"/>
              </a:spcBef>
              <a:buFontTx/>
              <a:buNone/>
            </a:pPr>
            <a:endParaRPr lang="en-US" altLang="ja-JP" sz="1800" b="1" dirty="0">
              <a:latin typeface="Meiryo UI" panose="020B0604030504040204" pitchFamily="50" charset="-128"/>
              <a:ea typeface="Meiryo UI" panose="020B0604030504040204" pitchFamily="50" charset="-128"/>
            </a:endParaRPr>
          </a:p>
          <a:p>
            <a:pPr>
              <a:spcBef>
                <a:spcPct val="0"/>
              </a:spcBef>
              <a:buFontTx/>
              <a:buNone/>
            </a:pPr>
            <a:endParaRPr lang="en-US" altLang="ja-JP" sz="1800" b="1" dirty="0">
              <a:latin typeface="Meiryo UI" panose="020B0604030504040204" pitchFamily="50" charset="-128"/>
              <a:ea typeface="Meiryo UI" panose="020B0604030504040204" pitchFamily="50" charset="-128"/>
            </a:endParaRPr>
          </a:p>
          <a:p>
            <a:pPr>
              <a:spcBef>
                <a:spcPct val="0"/>
              </a:spcBef>
              <a:buFontTx/>
              <a:buNone/>
            </a:pPr>
            <a:endParaRPr lang="en-US" altLang="ja-JP" sz="1800" b="1" dirty="0">
              <a:latin typeface="Meiryo UI" panose="020B0604030504040204" pitchFamily="50" charset="-128"/>
              <a:ea typeface="Meiryo UI" panose="020B0604030504040204" pitchFamily="50" charset="-128"/>
            </a:endParaRPr>
          </a:p>
          <a:p>
            <a:pPr>
              <a:spcBef>
                <a:spcPct val="0"/>
              </a:spcBef>
              <a:buFontTx/>
              <a:buNone/>
            </a:pPr>
            <a:r>
              <a:rPr lang="ja-JP" altLang="en-US" sz="1800" b="1" dirty="0">
                <a:latin typeface="Meiryo UI" panose="020B0604030504040204" pitchFamily="50" charset="-128"/>
                <a:ea typeface="Meiryo UI" panose="020B0604030504040204" pitchFamily="50" charset="-128"/>
              </a:rPr>
              <a:t>　</a:t>
            </a:r>
            <a:endParaRPr lang="en-US" altLang="ja-JP" sz="1800" b="1" dirty="0">
              <a:latin typeface="Meiryo UI" panose="020B0604030504040204" pitchFamily="50" charset="-128"/>
              <a:ea typeface="Meiryo UI" panose="020B0604030504040204" pitchFamily="50" charset="-128"/>
            </a:endParaRPr>
          </a:p>
          <a:p>
            <a:pPr>
              <a:spcBef>
                <a:spcPts val="600"/>
              </a:spcBef>
              <a:buFontTx/>
              <a:buNone/>
            </a:pPr>
            <a:r>
              <a:rPr lang="ja-JP" altLang="en-US" sz="1800" b="1" dirty="0">
                <a:latin typeface="Meiryo UI" panose="020B0604030504040204" pitchFamily="50" charset="-128"/>
                <a:ea typeface="Meiryo UI" panose="020B0604030504040204" pitchFamily="50" charset="-128"/>
              </a:rPr>
              <a:t>　</a:t>
            </a:r>
            <a:endParaRPr lang="en-US" altLang="ja-JP" sz="1800" b="1" dirty="0">
              <a:latin typeface="Meiryo UI" panose="020B0604030504040204" pitchFamily="50" charset="-128"/>
              <a:ea typeface="Meiryo UI" panose="020B0604030504040204" pitchFamily="50" charset="-128"/>
            </a:endParaRPr>
          </a:p>
          <a:p>
            <a:pPr>
              <a:spcBef>
                <a:spcPts val="600"/>
              </a:spcBef>
              <a:buFontTx/>
              <a:buNone/>
            </a:pPr>
            <a:r>
              <a:rPr lang="ja-JP" altLang="en-US" sz="1800" b="1" dirty="0">
                <a:latin typeface="Meiryo UI" panose="020B0604030504040204" pitchFamily="50" charset="-128"/>
                <a:ea typeface="Meiryo UI" panose="020B0604030504040204" pitchFamily="50" charset="-128"/>
              </a:rPr>
              <a:t>　　　　職員数：</a:t>
            </a:r>
            <a:r>
              <a:rPr lang="en-US" altLang="ja-JP" sz="1800" b="1" dirty="0">
                <a:latin typeface="Meiryo UI" panose="020B0604030504040204" pitchFamily="50" charset="-128"/>
                <a:ea typeface="Meiryo UI" panose="020B0604030504040204" pitchFamily="50" charset="-128"/>
              </a:rPr>
              <a:t>834</a:t>
            </a:r>
            <a:r>
              <a:rPr lang="ja-JP" altLang="en-US" sz="1800" b="1" dirty="0">
                <a:latin typeface="Meiryo UI" panose="020B0604030504040204" pitchFamily="50" charset="-128"/>
                <a:ea typeface="Meiryo UI" panose="020B0604030504040204" pitchFamily="50" charset="-128"/>
              </a:rPr>
              <a:t>名　看護要員数：</a:t>
            </a:r>
            <a:r>
              <a:rPr lang="en-US" altLang="ja-JP" sz="1800" b="1" dirty="0">
                <a:latin typeface="Meiryo UI" panose="020B0604030504040204" pitchFamily="50" charset="-128"/>
                <a:ea typeface="Meiryo UI" panose="020B0604030504040204" pitchFamily="50" charset="-128"/>
              </a:rPr>
              <a:t>452</a:t>
            </a:r>
            <a:r>
              <a:rPr lang="ja-JP" altLang="en-US" sz="1800" b="1" dirty="0">
                <a:latin typeface="Meiryo UI" panose="020B0604030504040204" pitchFamily="50" charset="-128"/>
                <a:ea typeface="Meiryo UI" panose="020B0604030504040204" pitchFamily="50" charset="-128"/>
              </a:rPr>
              <a:t>名</a:t>
            </a:r>
            <a:endParaRPr lang="en-US" altLang="ja-JP" sz="1800" b="1" dirty="0">
              <a:latin typeface="Meiryo UI" panose="020B0604030504040204" pitchFamily="50" charset="-128"/>
              <a:ea typeface="Meiryo UI" panose="020B0604030504040204" pitchFamily="50" charset="-128"/>
            </a:endParaRPr>
          </a:p>
          <a:p>
            <a:pPr>
              <a:spcBef>
                <a:spcPts val="600"/>
              </a:spcBef>
              <a:buFontTx/>
              <a:buNone/>
            </a:pPr>
            <a:r>
              <a:rPr lang="ja-JP" altLang="en-US" sz="1800" b="1" dirty="0">
                <a:latin typeface="Meiryo UI" panose="020B0604030504040204" pitchFamily="50" charset="-128"/>
                <a:ea typeface="Meiryo UI" panose="020B0604030504040204" pitchFamily="50" charset="-128"/>
              </a:rPr>
              <a:t>　</a:t>
            </a: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令和</a:t>
            </a:r>
            <a:r>
              <a:rPr lang="en-US" altLang="ja-JP" sz="1800" b="1" dirty="0">
                <a:latin typeface="Meiryo UI" panose="020B0604030504040204" pitchFamily="50" charset="-128"/>
                <a:ea typeface="Meiryo UI" panose="020B0604030504040204" pitchFamily="50" charset="-128"/>
              </a:rPr>
              <a:t>5</a:t>
            </a:r>
            <a:r>
              <a:rPr lang="zh-TW" altLang="en-US" sz="1800" b="1" dirty="0">
                <a:latin typeface="Meiryo UI" panose="020B0604030504040204" pitchFamily="50" charset="-128"/>
                <a:ea typeface="Meiryo UI" panose="020B0604030504040204" pitchFamily="50" charset="-128"/>
              </a:rPr>
              <a:t>年度実績</a:t>
            </a:r>
            <a:r>
              <a:rPr lang="en-US" altLang="ja-JP" sz="1800" b="1" dirty="0">
                <a:latin typeface="Meiryo UI" panose="020B0604030504040204" pitchFamily="50" charset="-128"/>
                <a:ea typeface="Meiryo UI" panose="020B0604030504040204" pitchFamily="50" charset="-128"/>
              </a:rPr>
              <a:t>】</a:t>
            </a:r>
            <a:endParaRPr lang="zh-TW" altLang="en-US" sz="1800" b="1" dirty="0">
              <a:latin typeface="Meiryo UI" panose="020B0604030504040204" pitchFamily="50" charset="-128"/>
              <a:ea typeface="Meiryo UI" panose="020B0604030504040204" pitchFamily="50" charset="-128"/>
            </a:endParaRPr>
          </a:p>
          <a:p>
            <a:pPr>
              <a:spcBef>
                <a:spcPts val="1200"/>
              </a:spcBef>
              <a:buFontTx/>
              <a:buNone/>
            </a:pPr>
            <a:r>
              <a:rPr lang="ja-JP" altLang="en-US" sz="1800" b="1" dirty="0">
                <a:solidFill>
                  <a:srgbClr val="FF0000"/>
                </a:solidFill>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外来患者数：</a:t>
            </a:r>
            <a:r>
              <a:rPr lang="en-US" altLang="ja-JP" sz="1800" b="1" dirty="0">
                <a:latin typeface="Meiryo UI" panose="020B0604030504040204" pitchFamily="50" charset="-128"/>
                <a:ea typeface="Meiryo UI" panose="020B0604030504040204" pitchFamily="50" charset="-128"/>
              </a:rPr>
              <a:t>827</a:t>
            </a:r>
            <a:r>
              <a:rPr lang="ja-JP" altLang="en-US" sz="1800" b="1" dirty="0">
                <a:latin typeface="Meiryo UI" panose="020B0604030504040204" pitchFamily="50" charset="-128"/>
                <a:ea typeface="Meiryo UI" panose="020B0604030504040204" pitchFamily="50" charset="-128"/>
              </a:rPr>
              <a:t>人／日　　　　　　</a:t>
            </a:r>
            <a:endParaRPr lang="en-US" altLang="ja-JP" sz="1800" b="1" dirty="0">
              <a:latin typeface="Meiryo UI" panose="020B0604030504040204" pitchFamily="50" charset="-128"/>
              <a:ea typeface="Meiryo UI" panose="020B0604030504040204" pitchFamily="50" charset="-128"/>
            </a:endParaRPr>
          </a:p>
          <a:p>
            <a:pPr>
              <a:spcBef>
                <a:spcPct val="0"/>
              </a:spcBef>
              <a:buFontTx/>
              <a:buNone/>
            </a:pPr>
            <a:r>
              <a:rPr lang="ja-JP" altLang="en-US" sz="1800" b="1" dirty="0">
                <a:latin typeface="Meiryo UI" panose="020B0604030504040204" pitchFamily="50" charset="-128"/>
                <a:ea typeface="Meiryo UI" panose="020B0604030504040204" pitchFamily="50" charset="-128"/>
              </a:rPr>
              <a:t>　 　入院患者数：</a:t>
            </a:r>
            <a:r>
              <a:rPr lang="en-US" altLang="ja-JP" sz="1800" b="1" dirty="0">
                <a:latin typeface="Meiryo UI" panose="020B0604030504040204" pitchFamily="50" charset="-128"/>
                <a:ea typeface="Meiryo UI" panose="020B0604030504040204" pitchFamily="50" charset="-128"/>
              </a:rPr>
              <a:t>301</a:t>
            </a:r>
            <a:r>
              <a:rPr lang="ja-JP" altLang="en-US" sz="1800" b="1" dirty="0">
                <a:latin typeface="Meiryo UI" panose="020B0604030504040204" pitchFamily="50" charset="-128"/>
                <a:ea typeface="Meiryo UI" panose="020B0604030504040204" pitchFamily="50" charset="-128"/>
              </a:rPr>
              <a:t>人／日</a:t>
            </a:r>
            <a:endParaRPr lang="en-US" altLang="ja-JP" sz="1800" b="1" dirty="0">
              <a:latin typeface="Meiryo UI" panose="020B0604030504040204" pitchFamily="50" charset="-128"/>
              <a:ea typeface="Meiryo UI" panose="020B0604030504040204" pitchFamily="50" charset="-128"/>
            </a:endParaRPr>
          </a:p>
          <a:p>
            <a:pPr>
              <a:spcBef>
                <a:spcPct val="0"/>
              </a:spcBef>
              <a:buFontTx/>
              <a:buNone/>
            </a:pPr>
            <a:r>
              <a:rPr lang="ja-JP" altLang="en-US" sz="1800" b="1" dirty="0">
                <a:solidFill>
                  <a:srgbClr val="FF0000"/>
                </a:solidFill>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手術件数：</a:t>
            </a:r>
            <a:r>
              <a:rPr lang="en-US" altLang="ja-JP" sz="1800" b="1" dirty="0">
                <a:latin typeface="Meiryo UI" panose="020B0604030504040204" pitchFamily="50" charset="-128"/>
                <a:ea typeface="Meiryo UI" panose="020B0604030504040204" pitchFamily="50" charset="-128"/>
              </a:rPr>
              <a:t>4,073</a:t>
            </a:r>
            <a:r>
              <a:rPr lang="ja-JP" altLang="en-US" sz="1800" b="1" dirty="0">
                <a:latin typeface="Meiryo UI" panose="020B0604030504040204" pitchFamily="50" charset="-128"/>
                <a:ea typeface="Meiryo UI" panose="020B0604030504040204" pitchFamily="50" charset="-128"/>
              </a:rPr>
              <a:t>件／年</a:t>
            </a:r>
            <a:endParaRPr lang="en-US" altLang="ja-JP" sz="1800" b="1" dirty="0">
              <a:latin typeface="Meiryo UI" panose="020B0604030504040204" pitchFamily="50" charset="-128"/>
              <a:ea typeface="Meiryo UI" panose="020B0604030504040204" pitchFamily="50" charset="-128"/>
            </a:endParaRPr>
          </a:p>
          <a:p>
            <a:pPr>
              <a:spcBef>
                <a:spcPct val="0"/>
              </a:spcBef>
              <a:buFontTx/>
              <a:buNone/>
            </a:pPr>
            <a:r>
              <a:rPr lang="ja-JP" altLang="en-US" sz="1800" b="1" dirty="0">
                <a:latin typeface="Meiryo UI" panose="020B0604030504040204" pitchFamily="50" charset="-128"/>
                <a:ea typeface="Meiryo UI" panose="020B0604030504040204" pitchFamily="50" charset="-128"/>
              </a:rPr>
              <a:t>　平均在院日数：</a:t>
            </a:r>
            <a:r>
              <a:rPr lang="en-US" altLang="ja-JP" sz="1800" b="1" dirty="0">
                <a:latin typeface="Meiryo UI" panose="020B0604030504040204" pitchFamily="50" charset="-128"/>
                <a:ea typeface="Meiryo UI" panose="020B0604030504040204" pitchFamily="50" charset="-128"/>
              </a:rPr>
              <a:t>11.3</a:t>
            </a:r>
            <a:r>
              <a:rPr lang="ja-JP" altLang="en-US" sz="1800" b="1" dirty="0">
                <a:latin typeface="Meiryo UI" panose="020B0604030504040204" pitchFamily="50" charset="-128"/>
                <a:ea typeface="Meiryo UI" panose="020B0604030504040204" pitchFamily="50" charset="-128"/>
              </a:rPr>
              <a:t>日</a:t>
            </a:r>
            <a:endParaRPr lang="en-US" altLang="ja-JP" sz="1800" b="1" dirty="0">
              <a:latin typeface="Meiryo UI" panose="020B0604030504040204" pitchFamily="50" charset="-128"/>
              <a:ea typeface="Meiryo UI" panose="020B0604030504040204" pitchFamily="50" charset="-128"/>
            </a:endParaRPr>
          </a:p>
          <a:p>
            <a:pPr>
              <a:spcBef>
                <a:spcPct val="0"/>
              </a:spcBef>
              <a:buFontTx/>
              <a:buNone/>
            </a:pPr>
            <a:r>
              <a:rPr lang="ja-JP" altLang="en-US" sz="1800" b="1" dirty="0">
                <a:latin typeface="Meiryo UI" panose="020B0604030504040204" pitchFamily="50" charset="-128"/>
                <a:ea typeface="Meiryo UI" panose="020B0604030504040204" pitchFamily="50" charset="-128"/>
              </a:rPr>
              <a:t>　　　　病床稼働：</a:t>
            </a:r>
            <a:r>
              <a:rPr lang="en-US" altLang="ja-JP" sz="1800" b="1" dirty="0">
                <a:latin typeface="Meiryo UI" panose="020B0604030504040204" pitchFamily="50" charset="-128"/>
                <a:ea typeface="Meiryo UI" panose="020B0604030504040204" pitchFamily="50" charset="-128"/>
              </a:rPr>
              <a:t>86.0</a:t>
            </a:r>
            <a:r>
              <a:rPr lang="ja-JP" altLang="en-US" sz="1800" b="1" dirty="0">
                <a:latin typeface="Meiryo UI" panose="020B0604030504040204" pitchFamily="50" charset="-128"/>
                <a:ea typeface="Meiryo UI" panose="020B0604030504040204" pitchFamily="50" charset="-128"/>
              </a:rPr>
              <a:t>％</a:t>
            </a:r>
            <a:endParaRPr lang="en-US" altLang="ja-JP" sz="1800" b="1" dirty="0">
              <a:latin typeface="Meiryo UI" panose="020B0604030504040204" pitchFamily="50" charset="-128"/>
              <a:ea typeface="Meiryo UI" panose="020B0604030504040204" pitchFamily="50" charset="-128"/>
            </a:endParaRPr>
          </a:p>
          <a:p>
            <a:pPr>
              <a:spcBef>
                <a:spcPct val="0"/>
              </a:spcBef>
              <a:buFontTx/>
              <a:buNone/>
            </a:pPr>
            <a:r>
              <a:rPr lang="ja-JP" altLang="en-US" sz="1800" b="1" dirty="0">
                <a:latin typeface="Meiryo UI" panose="020B0604030504040204" pitchFamily="50" charset="-128"/>
                <a:ea typeface="Meiryo UI" panose="020B0604030504040204" pitchFamily="50" charset="-128"/>
              </a:rPr>
              <a:t>　　　　分娩件数：</a:t>
            </a:r>
            <a:r>
              <a:rPr lang="en-US" altLang="ja-JP" sz="1800" b="1" dirty="0">
                <a:latin typeface="Meiryo UI" panose="020B0604030504040204" pitchFamily="50" charset="-128"/>
                <a:ea typeface="Meiryo UI" panose="020B0604030504040204" pitchFamily="50" charset="-128"/>
              </a:rPr>
              <a:t>287</a:t>
            </a:r>
            <a:r>
              <a:rPr lang="ja-JP" altLang="en-US" sz="1800" b="1" dirty="0">
                <a:latin typeface="Meiryo UI" panose="020B0604030504040204" pitchFamily="50" charset="-128"/>
                <a:ea typeface="Meiryo UI" panose="020B0604030504040204" pitchFamily="50" charset="-128"/>
              </a:rPr>
              <a:t>件／年</a:t>
            </a:r>
            <a:endParaRPr lang="en-US" altLang="ja-JP" sz="1800" b="1" dirty="0">
              <a:latin typeface="Meiryo UI" panose="020B0604030504040204" pitchFamily="50" charset="-128"/>
              <a:ea typeface="Meiryo UI" panose="020B0604030504040204" pitchFamily="50" charset="-128"/>
            </a:endParaRPr>
          </a:p>
          <a:p>
            <a:pPr>
              <a:spcBef>
                <a:spcPct val="0"/>
              </a:spcBef>
              <a:buFontTx/>
              <a:buNone/>
            </a:pPr>
            <a:endParaRPr lang="en-US" altLang="ja-JP" sz="1800" b="1" dirty="0">
              <a:latin typeface="Meiryo UI" panose="020B0604030504040204" pitchFamily="50" charset="-128"/>
              <a:ea typeface="Meiryo UI" panose="020B0604030504040204" pitchFamily="50" charset="-128"/>
            </a:endParaRPr>
          </a:p>
        </p:txBody>
      </p:sp>
      <p:sp>
        <p:nvSpPr>
          <p:cNvPr id="14343" name="テキスト ボックス 11">
            <a:extLst>
              <a:ext uri="{FF2B5EF4-FFF2-40B4-BE49-F238E27FC236}">
                <a16:creationId xmlns:a16="http://schemas.microsoft.com/office/drawing/2014/main" id="{785D0AB5-B517-45D5-96FC-AC406F147A06}"/>
              </a:ext>
            </a:extLst>
          </p:cNvPr>
          <p:cNvSpPr txBox="1">
            <a:spLocks noChangeArrowheads="1"/>
          </p:cNvSpPr>
          <p:nvPr/>
        </p:nvSpPr>
        <p:spPr bwMode="auto">
          <a:xfrm>
            <a:off x="776288" y="1885950"/>
            <a:ext cx="81375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ts val="600"/>
              </a:spcBef>
              <a:buFontTx/>
              <a:buNone/>
            </a:pPr>
            <a:r>
              <a:rPr lang="ja-JP" altLang="en-US" sz="1800" dirty="0">
                <a:latin typeface="Meiryo UI" panose="020B0604030504040204" pitchFamily="50" charset="-128"/>
                <a:ea typeface="Meiryo UI" panose="020B0604030504040204" pitchFamily="50" charset="-128"/>
              </a:rPr>
              <a:t>総合内科、呼吸器内科、循環器内科、消化器内科、腎臓内科、神経内科、内分泌・糖尿病内科、血液内科、皮膚科、小児科、精神科、外科、心臓血管外科、乳腺外科、消化器外科、泌尿器科、肛門外科、脳神経外科、整形外科、眼科、耳鼻咽喉科、産婦人科、リハビリテーション科、放射線科、麻酔科、病理診断科、臨床検査科、緩和ケア内科、救急科</a:t>
            </a:r>
            <a:endParaRPr lang="en-US" altLang="ja-JP" sz="18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848271DB-8124-439A-975F-6084C4594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2429" y="3489189"/>
            <a:ext cx="4198019" cy="2798679"/>
          </a:xfrm>
          <a:prstGeom prst="rect">
            <a:avLst/>
          </a:prstGeom>
          <a:ln>
            <a:noFill/>
          </a:ln>
          <a:effectLst>
            <a:softEdge rad="112500"/>
          </a:effec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14DE91-6DB6-46C0-AAB6-C70D6BA344C3}"/>
              </a:ext>
            </a:extLst>
          </p:cNvPr>
          <p:cNvSpPr>
            <a:spLocks noGrp="1"/>
          </p:cNvSpPr>
          <p:nvPr>
            <p:ph type="title"/>
          </p:nvPr>
        </p:nvSpPr>
        <p:spPr/>
        <p:txBody>
          <a:bodyPr/>
          <a:lstStyle/>
          <a:p>
            <a:r>
              <a:rPr kumimoji="1" lang="ja-JP" altLang="en-US" dirty="0"/>
              <a:t>かながわ地域看護師事業</a:t>
            </a:r>
            <a:br>
              <a:rPr kumimoji="1" lang="en-US" altLang="ja-JP" dirty="0"/>
            </a:br>
            <a:r>
              <a:rPr kumimoji="1" lang="ja-JP" altLang="en-US" dirty="0"/>
              <a:t>参画の経緯</a:t>
            </a:r>
          </a:p>
        </p:txBody>
      </p:sp>
      <p:sp>
        <p:nvSpPr>
          <p:cNvPr id="3" name="コンテンツ プレースホルダー 2">
            <a:extLst>
              <a:ext uri="{FF2B5EF4-FFF2-40B4-BE49-F238E27FC236}">
                <a16:creationId xmlns:a16="http://schemas.microsoft.com/office/drawing/2014/main" id="{8623AA4D-3224-4723-B419-24050DF0E354}"/>
              </a:ext>
            </a:extLst>
          </p:cNvPr>
          <p:cNvSpPr>
            <a:spLocks noGrp="1"/>
          </p:cNvSpPr>
          <p:nvPr>
            <p:ph idx="1"/>
          </p:nvPr>
        </p:nvSpPr>
        <p:spPr>
          <a:xfrm>
            <a:off x="431800" y="1990725"/>
            <a:ext cx="8382000" cy="4041775"/>
          </a:xfrm>
        </p:spPr>
        <p:txBody>
          <a:bodyPr>
            <a:normAutofit/>
          </a:bodyPr>
          <a:lstStyle/>
          <a:p>
            <a:r>
              <a:rPr lang="ja-JP" altLang="en-US" dirty="0"/>
              <a:t>かながわ地域看護師養成パターン</a:t>
            </a:r>
            <a:r>
              <a:rPr lang="en-US" altLang="ja-JP" dirty="0"/>
              <a:t>【</a:t>
            </a:r>
            <a:r>
              <a:rPr lang="ja-JP" altLang="en-US" dirty="0"/>
              <a:t>循環型</a:t>
            </a:r>
            <a:r>
              <a:rPr lang="en-US" altLang="ja-JP" dirty="0"/>
              <a:t>】</a:t>
            </a:r>
            <a:r>
              <a:rPr lang="ja-JP" altLang="en-US" dirty="0"/>
              <a:t>とは、協定を締結している病院間において人材交流を行い、一定期間の実務を経験することで他施設の機能を知り相互理解を深める仕組み</a:t>
            </a:r>
            <a:endParaRPr lang="en-US" altLang="ja-JP" dirty="0"/>
          </a:p>
          <a:p>
            <a:r>
              <a:rPr lang="ja-JP" altLang="en-US" dirty="0"/>
              <a:t>機能の異なる</a:t>
            </a:r>
            <a:r>
              <a:rPr lang="en-US" altLang="ja-JP" dirty="0"/>
              <a:t>2</a:t>
            </a:r>
            <a:r>
              <a:rPr lang="ja-JP" altLang="en-US" dirty="0"/>
              <a:t>施設間の人事交流</a:t>
            </a:r>
            <a:endParaRPr lang="en-US" altLang="ja-JP" dirty="0"/>
          </a:p>
          <a:p>
            <a:r>
              <a:rPr lang="ja-JP" altLang="en-US" dirty="0"/>
              <a:t>神奈川県</a:t>
            </a:r>
            <a:r>
              <a:rPr kumimoji="1" lang="ja-JP" altLang="en-US" dirty="0"/>
              <a:t>地域看護師養成事業検討会委員として当初より、かながわ地域看護師にかかわっていた</a:t>
            </a:r>
            <a:endParaRPr kumimoji="1" lang="en-US" altLang="ja-JP" dirty="0"/>
          </a:p>
          <a:p>
            <a:r>
              <a:rPr lang="ja-JP" altLang="en-US" dirty="0"/>
              <a:t>ガイドの発表にあたり、実践報告事例として参画</a:t>
            </a:r>
            <a:endParaRPr lang="en-US" altLang="ja-JP" dirty="0"/>
          </a:p>
          <a:p>
            <a:pPr marL="0" indent="0">
              <a:buNone/>
            </a:pPr>
            <a:endParaRPr lang="en-US" altLang="ja-JP" dirty="0"/>
          </a:p>
        </p:txBody>
      </p:sp>
    </p:spTree>
    <p:extLst>
      <p:ext uri="{BB962C8B-B14F-4D97-AF65-F5344CB8AC3E}">
        <p14:creationId xmlns:p14="http://schemas.microsoft.com/office/powerpoint/2010/main" val="67158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D25341-7998-4651-9258-02029B555F03}"/>
              </a:ext>
            </a:extLst>
          </p:cNvPr>
          <p:cNvSpPr>
            <a:spLocks noGrp="1"/>
          </p:cNvSpPr>
          <p:nvPr>
            <p:ph type="title"/>
          </p:nvPr>
        </p:nvSpPr>
        <p:spPr/>
        <p:txBody>
          <a:bodyPr/>
          <a:lstStyle/>
          <a:p>
            <a:r>
              <a:rPr kumimoji="1" lang="ja-JP" altLang="en-US" dirty="0"/>
              <a:t>連携先の選定について</a:t>
            </a:r>
          </a:p>
        </p:txBody>
      </p:sp>
      <p:sp>
        <p:nvSpPr>
          <p:cNvPr id="3" name="コンテンツ プレースホルダー 2">
            <a:extLst>
              <a:ext uri="{FF2B5EF4-FFF2-40B4-BE49-F238E27FC236}">
                <a16:creationId xmlns:a16="http://schemas.microsoft.com/office/drawing/2014/main" id="{3088A23C-79DC-4EED-BD8C-4D4774A9C1EE}"/>
              </a:ext>
            </a:extLst>
          </p:cNvPr>
          <p:cNvSpPr>
            <a:spLocks noGrp="1"/>
          </p:cNvSpPr>
          <p:nvPr>
            <p:ph idx="1"/>
          </p:nvPr>
        </p:nvSpPr>
        <p:spPr>
          <a:xfrm>
            <a:off x="628650" y="1825625"/>
            <a:ext cx="8084276" cy="4351338"/>
          </a:xfrm>
        </p:spPr>
        <p:txBody>
          <a:bodyPr>
            <a:normAutofit/>
          </a:bodyPr>
          <a:lstStyle/>
          <a:p>
            <a:r>
              <a:rPr lang="ja-JP" altLang="en-US" dirty="0"/>
              <a:t>今期の診療報酬改定では、身体拘束の最小化が義務化された</a:t>
            </a:r>
            <a:endParaRPr lang="en-US" altLang="ja-JP" dirty="0"/>
          </a:p>
          <a:p>
            <a:r>
              <a:rPr kumimoji="1" lang="ja-JP" altLang="en-US" dirty="0"/>
              <a:t>当院の課題として、身体拘束患者割合が</a:t>
            </a:r>
            <a:r>
              <a:rPr kumimoji="1" lang="en-US" altLang="ja-JP" dirty="0"/>
              <a:t>15.47</a:t>
            </a:r>
            <a:r>
              <a:rPr kumimoji="1" lang="ja-JP" altLang="en-US" dirty="0"/>
              <a:t>％（</a:t>
            </a:r>
            <a:r>
              <a:rPr lang="en-US" altLang="ja-JP" dirty="0"/>
              <a:t> </a:t>
            </a:r>
            <a:r>
              <a:rPr lang="en-US" altLang="ja-JP" dirty="0" err="1"/>
              <a:t>DiNQL</a:t>
            </a:r>
            <a:r>
              <a:rPr lang="en-US" altLang="ja-JP" dirty="0"/>
              <a:t> </a:t>
            </a:r>
            <a:r>
              <a:rPr lang="ja-JP" altLang="en-US" dirty="0"/>
              <a:t>参加病院中央値</a:t>
            </a:r>
            <a:r>
              <a:rPr lang="en-US" altLang="ja-JP" dirty="0"/>
              <a:t>11.34</a:t>
            </a:r>
            <a:r>
              <a:rPr lang="ja-JP" altLang="en-US" dirty="0"/>
              <a:t>％</a:t>
            </a:r>
            <a:r>
              <a:rPr kumimoji="1" lang="ja-JP" altLang="en-US" dirty="0"/>
              <a:t>）と高い傾向にある</a:t>
            </a:r>
            <a:endParaRPr kumimoji="1" lang="en-US" altLang="ja-JP" dirty="0"/>
          </a:p>
          <a:p>
            <a:r>
              <a:rPr lang="ja-JP" altLang="en-US" dirty="0"/>
              <a:t>近隣の病院で身体拘束ゼロを実現している秦野厚生病院の取り組みを参考にさせていただきたく、地域看護師の参画についてご提案させていただいた</a:t>
            </a:r>
          </a:p>
          <a:p>
            <a:endParaRPr kumimoji="1" lang="en-US" altLang="ja-JP" dirty="0"/>
          </a:p>
        </p:txBody>
      </p:sp>
    </p:spTree>
    <p:extLst>
      <p:ext uri="{BB962C8B-B14F-4D97-AF65-F5344CB8AC3E}">
        <p14:creationId xmlns:p14="http://schemas.microsoft.com/office/powerpoint/2010/main" val="17244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42D938-C67F-4836-B07F-8F0DAC785D8E}"/>
              </a:ext>
            </a:extLst>
          </p:cNvPr>
          <p:cNvSpPr>
            <a:spLocks noGrp="1"/>
          </p:cNvSpPr>
          <p:nvPr>
            <p:ph type="title"/>
          </p:nvPr>
        </p:nvSpPr>
        <p:spPr>
          <a:xfrm>
            <a:off x="628650" y="237530"/>
            <a:ext cx="7886700" cy="1325563"/>
          </a:xfrm>
        </p:spPr>
        <p:txBody>
          <a:bodyPr/>
          <a:lstStyle/>
          <a:p>
            <a:r>
              <a:rPr kumimoji="1" lang="ja-JP" altLang="en-US" dirty="0"/>
              <a:t>取り組み経過</a:t>
            </a:r>
          </a:p>
        </p:txBody>
      </p:sp>
      <p:sp>
        <p:nvSpPr>
          <p:cNvPr id="3" name="コンテンツ プレースホルダー 2">
            <a:extLst>
              <a:ext uri="{FF2B5EF4-FFF2-40B4-BE49-F238E27FC236}">
                <a16:creationId xmlns:a16="http://schemas.microsoft.com/office/drawing/2014/main" id="{F877A6C0-DFBA-4EB5-B9EC-68D73EE1311B}"/>
              </a:ext>
            </a:extLst>
          </p:cNvPr>
          <p:cNvSpPr>
            <a:spLocks noGrp="1"/>
          </p:cNvSpPr>
          <p:nvPr>
            <p:ph idx="1"/>
          </p:nvPr>
        </p:nvSpPr>
        <p:spPr>
          <a:xfrm>
            <a:off x="495080" y="1442849"/>
            <a:ext cx="8260169" cy="4351338"/>
          </a:xfrm>
        </p:spPr>
        <p:txBody>
          <a:bodyPr>
            <a:noAutofit/>
          </a:bodyPr>
          <a:lstStyle/>
          <a:p>
            <a:r>
              <a:rPr kumimoji="1" lang="en-US" altLang="ja-JP" sz="2700" dirty="0"/>
              <a:t>2</a:t>
            </a:r>
            <a:r>
              <a:rPr kumimoji="1" lang="ja-JP" altLang="en-US" sz="2700" dirty="0"/>
              <a:t>月：地域看護師について連携先に説明と施設</a:t>
            </a:r>
            <a:endParaRPr kumimoji="1" lang="en-US" altLang="ja-JP" sz="2700" dirty="0"/>
          </a:p>
          <a:p>
            <a:pPr marL="0" indent="0">
              <a:buNone/>
            </a:pPr>
            <a:r>
              <a:rPr kumimoji="1" lang="ja-JP" altLang="en-US" sz="2700" dirty="0"/>
              <a:t>　　　 見学</a:t>
            </a:r>
            <a:endParaRPr kumimoji="1" lang="en-US" altLang="ja-JP" sz="2700" dirty="0"/>
          </a:p>
          <a:p>
            <a:r>
              <a:rPr lang="en-US" altLang="ja-JP" sz="2700" dirty="0"/>
              <a:t>4</a:t>
            </a:r>
            <a:r>
              <a:rPr lang="ja-JP" altLang="en-US" sz="2700" dirty="0"/>
              <a:t>月：幹部会議で説明し合意を得る</a:t>
            </a:r>
            <a:endParaRPr lang="en-US" altLang="ja-JP" sz="2700" dirty="0"/>
          </a:p>
          <a:p>
            <a:pPr marL="0" indent="0">
              <a:buNone/>
            </a:pPr>
            <a:r>
              <a:rPr lang="ja-JP" altLang="en-US" sz="2700" dirty="0"/>
              <a:t>　　　 出向者の選定、両病院の看護部長事務長</a:t>
            </a:r>
            <a:endParaRPr lang="en-US" altLang="ja-JP" sz="2700" dirty="0"/>
          </a:p>
          <a:p>
            <a:pPr marL="0" indent="0">
              <a:buNone/>
            </a:pPr>
            <a:r>
              <a:rPr lang="en-US" altLang="ja-JP" sz="2700" dirty="0"/>
              <a:t>        </a:t>
            </a:r>
            <a:r>
              <a:rPr lang="ja-JP" altLang="en-US" sz="2700" dirty="0"/>
              <a:t>  との打ち合わせ</a:t>
            </a:r>
            <a:endParaRPr lang="en-US" altLang="ja-JP" sz="2700" dirty="0"/>
          </a:p>
          <a:p>
            <a:r>
              <a:rPr lang="en-US" altLang="ja-JP" sz="2700" dirty="0"/>
              <a:t>5</a:t>
            </a:r>
            <a:r>
              <a:rPr lang="ja-JP" altLang="en-US" sz="2700" dirty="0"/>
              <a:t>月：先方の出向者の受け入れ病棟への説明と</a:t>
            </a:r>
            <a:endParaRPr lang="en-US" altLang="ja-JP" sz="2700" dirty="0"/>
          </a:p>
          <a:p>
            <a:pPr marL="0" indent="0">
              <a:buNone/>
            </a:pPr>
            <a:r>
              <a:rPr lang="ja-JP" altLang="en-US" sz="2700" dirty="0"/>
              <a:t>　　　 準備</a:t>
            </a:r>
            <a:endParaRPr lang="en-US" altLang="ja-JP" sz="2700" dirty="0"/>
          </a:p>
          <a:p>
            <a:r>
              <a:rPr lang="en-US" altLang="ja-JP" sz="2700" dirty="0"/>
              <a:t>6</a:t>
            </a:r>
            <a:r>
              <a:rPr lang="ja-JP" altLang="en-US" sz="2700" dirty="0"/>
              <a:t>月：出向者と双方の看護部長との面接、施</a:t>
            </a:r>
            <a:endParaRPr lang="en-US" altLang="ja-JP" sz="2700" dirty="0"/>
          </a:p>
          <a:p>
            <a:pPr marL="0" indent="0">
              <a:buNone/>
            </a:pPr>
            <a:r>
              <a:rPr lang="ja-JP" altLang="en-US" sz="2700" dirty="0"/>
              <a:t>　　　 設見学とオリエンテーション</a:t>
            </a:r>
            <a:endParaRPr lang="en-US" altLang="ja-JP" sz="2700" dirty="0"/>
          </a:p>
          <a:p>
            <a:r>
              <a:rPr lang="en-US" altLang="ja-JP" sz="2700" dirty="0"/>
              <a:t>7</a:t>
            </a:r>
            <a:r>
              <a:rPr lang="ja-JP" altLang="en-US" sz="2700" dirty="0"/>
              <a:t>月：</a:t>
            </a:r>
            <a:r>
              <a:rPr lang="en-US" altLang="ja-JP" sz="2700" dirty="0"/>
              <a:t>3</a:t>
            </a:r>
            <a:r>
              <a:rPr lang="ja-JP" altLang="en-US" sz="2700" dirty="0"/>
              <a:t>カ月間の予定で出向開始</a:t>
            </a:r>
            <a:endParaRPr lang="en-US" altLang="ja-JP" sz="2700" dirty="0"/>
          </a:p>
          <a:p>
            <a:endParaRPr kumimoji="1" lang="ja-JP" altLang="en-US" sz="2700" dirty="0"/>
          </a:p>
        </p:txBody>
      </p:sp>
    </p:spTree>
    <p:extLst>
      <p:ext uri="{BB962C8B-B14F-4D97-AF65-F5344CB8AC3E}">
        <p14:creationId xmlns:p14="http://schemas.microsoft.com/office/powerpoint/2010/main" val="233802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思考の吹き出し: 雲形 8">
            <a:extLst>
              <a:ext uri="{FF2B5EF4-FFF2-40B4-BE49-F238E27FC236}">
                <a16:creationId xmlns:a16="http://schemas.microsoft.com/office/drawing/2014/main" id="{9B404FAE-1498-4678-9609-988C9173D889}"/>
              </a:ext>
            </a:extLst>
          </p:cNvPr>
          <p:cNvSpPr/>
          <p:nvPr/>
        </p:nvSpPr>
        <p:spPr>
          <a:xfrm>
            <a:off x="3716725" y="4113534"/>
            <a:ext cx="5352848" cy="2424137"/>
          </a:xfrm>
          <a:prstGeom prst="cloudCallout">
            <a:avLst>
              <a:gd name="adj1" fmla="val -59292"/>
              <a:gd name="adj2" fmla="val -11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t>出向後</a:t>
            </a:r>
            <a:r>
              <a:rPr kumimoji="1" lang="en-US" altLang="ja-JP" sz="4800" b="1" dirty="0"/>
              <a:t>1</a:t>
            </a:r>
            <a:r>
              <a:rPr kumimoji="1" lang="ja-JP" altLang="en-US" sz="4800" b="1" dirty="0"/>
              <a:t>カ月</a:t>
            </a:r>
            <a:endParaRPr kumimoji="1" lang="en-US" altLang="ja-JP" sz="4800" b="1" dirty="0"/>
          </a:p>
        </p:txBody>
      </p:sp>
      <p:sp>
        <p:nvSpPr>
          <p:cNvPr id="8" name="思考の吹き出し: 雲形 7">
            <a:extLst>
              <a:ext uri="{FF2B5EF4-FFF2-40B4-BE49-F238E27FC236}">
                <a16:creationId xmlns:a16="http://schemas.microsoft.com/office/drawing/2014/main" id="{3741EB0A-C7AF-4C32-AEBA-34427D690EEE}"/>
              </a:ext>
            </a:extLst>
          </p:cNvPr>
          <p:cNvSpPr/>
          <p:nvPr/>
        </p:nvSpPr>
        <p:spPr>
          <a:xfrm>
            <a:off x="3205034" y="1633296"/>
            <a:ext cx="5803554" cy="2424137"/>
          </a:xfrm>
          <a:prstGeom prst="cloudCallout">
            <a:avLst>
              <a:gd name="adj1" fmla="val -43950"/>
              <a:gd name="adj2" fmla="val 542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t>出向前</a:t>
            </a:r>
            <a:endParaRPr kumimoji="1" lang="en-US" altLang="ja-JP" sz="6000" b="1" dirty="0"/>
          </a:p>
        </p:txBody>
      </p:sp>
      <p:sp>
        <p:nvSpPr>
          <p:cNvPr id="2" name="タイトル 1">
            <a:extLst>
              <a:ext uri="{FF2B5EF4-FFF2-40B4-BE49-F238E27FC236}">
                <a16:creationId xmlns:a16="http://schemas.microsoft.com/office/drawing/2014/main" id="{8E2C9346-94B5-4CD2-A426-91E22DE6745C}"/>
              </a:ext>
            </a:extLst>
          </p:cNvPr>
          <p:cNvSpPr>
            <a:spLocks noGrp="1"/>
          </p:cNvSpPr>
          <p:nvPr>
            <p:ph type="title"/>
          </p:nvPr>
        </p:nvSpPr>
        <p:spPr/>
        <p:txBody>
          <a:bodyPr/>
          <a:lstStyle/>
          <a:p>
            <a:r>
              <a:rPr kumimoji="1" lang="ja-JP" altLang="en-US" dirty="0"/>
              <a:t>定期面接から</a:t>
            </a:r>
            <a:br>
              <a:rPr kumimoji="1" lang="en-US" altLang="ja-JP" dirty="0"/>
            </a:br>
            <a:r>
              <a:rPr kumimoji="1" lang="ja-JP" altLang="en-US" dirty="0"/>
              <a:t>出向者の思い（看護師）</a:t>
            </a:r>
          </a:p>
        </p:txBody>
      </p:sp>
      <p:pic>
        <p:nvPicPr>
          <p:cNvPr id="5" name="コンテンツ プレースホルダー 4">
            <a:extLst>
              <a:ext uri="{FF2B5EF4-FFF2-40B4-BE49-F238E27FC236}">
                <a16:creationId xmlns:a16="http://schemas.microsoft.com/office/drawing/2014/main" id="{2FA8C24E-4A35-4B15-BFDE-3F804D349B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663" y="2094348"/>
            <a:ext cx="2590824" cy="3585916"/>
          </a:xfrm>
        </p:spPr>
      </p:pic>
      <p:sp>
        <p:nvSpPr>
          <p:cNvPr id="6" name="思考の吹き出し: 雲形 5">
            <a:extLst>
              <a:ext uri="{FF2B5EF4-FFF2-40B4-BE49-F238E27FC236}">
                <a16:creationId xmlns:a16="http://schemas.microsoft.com/office/drawing/2014/main" id="{BEDF716F-68AF-4A6C-9DC1-6A20D2CB855D}"/>
              </a:ext>
            </a:extLst>
          </p:cNvPr>
          <p:cNvSpPr/>
          <p:nvPr/>
        </p:nvSpPr>
        <p:spPr>
          <a:xfrm>
            <a:off x="3212854" y="1643930"/>
            <a:ext cx="5803554" cy="2424137"/>
          </a:xfrm>
          <a:prstGeom prst="cloudCallout">
            <a:avLst>
              <a:gd name="adj1" fmla="val -43950"/>
              <a:gd name="adj2" fmla="val 542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p>
          <a:p>
            <a:r>
              <a:rPr kumimoji="1" lang="ja-JP" altLang="en-US" b="1" dirty="0"/>
              <a:t>・自分の病院に在籍をしながら、他の</a:t>
            </a:r>
            <a:endParaRPr kumimoji="1" lang="en-US" altLang="ja-JP" b="1" dirty="0"/>
          </a:p>
          <a:p>
            <a:r>
              <a:rPr kumimoji="1" lang="ja-JP" altLang="en-US" b="1" dirty="0"/>
              <a:t>　病院での看護を体験できることはと</a:t>
            </a:r>
            <a:endParaRPr kumimoji="1" lang="en-US" altLang="ja-JP" b="1" dirty="0"/>
          </a:p>
          <a:p>
            <a:r>
              <a:rPr kumimoji="1" lang="ja-JP" altLang="en-US" b="1" dirty="0"/>
              <a:t>　</a:t>
            </a:r>
            <a:r>
              <a:rPr kumimoji="1" lang="ja-JP" altLang="en-US" b="1" dirty="0" err="1"/>
              <a:t>ても</a:t>
            </a:r>
            <a:r>
              <a:rPr kumimoji="1" lang="ja-JP" altLang="en-US" b="1" dirty="0"/>
              <a:t>貴重な経験</a:t>
            </a:r>
            <a:endParaRPr kumimoji="1" lang="en-US" altLang="ja-JP" b="1" dirty="0"/>
          </a:p>
          <a:p>
            <a:r>
              <a:rPr lang="ja-JP" altLang="en-US" b="1" dirty="0"/>
              <a:t>・学んだことはぜひ、現場にフィード</a:t>
            </a:r>
            <a:endParaRPr lang="en-US" altLang="ja-JP" b="1" dirty="0"/>
          </a:p>
          <a:p>
            <a:r>
              <a:rPr lang="ja-JP" altLang="en-US" b="1" dirty="0"/>
              <a:t>　バックしたい</a:t>
            </a:r>
            <a:endParaRPr lang="en-US" altLang="ja-JP" b="1" dirty="0"/>
          </a:p>
          <a:p>
            <a:r>
              <a:rPr kumimoji="1" lang="ja-JP" altLang="en-US" b="1" dirty="0"/>
              <a:t>　　　　　ちょっと不安だけど・・・</a:t>
            </a:r>
          </a:p>
        </p:txBody>
      </p:sp>
      <p:sp>
        <p:nvSpPr>
          <p:cNvPr id="7" name="思考の吹き出し: 雲形 6">
            <a:extLst>
              <a:ext uri="{FF2B5EF4-FFF2-40B4-BE49-F238E27FC236}">
                <a16:creationId xmlns:a16="http://schemas.microsoft.com/office/drawing/2014/main" id="{79EAACB5-1230-4959-B333-72A601A62A83}"/>
              </a:ext>
            </a:extLst>
          </p:cNvPr>
          <p:cNvSpPr/>
          <p:nvPr/>
        </p:nvSpPr>
        <p:spPr>
          <a:xfrm>
            <a:off x="3716725" y="4110599"/>
            <a:ext cx="5352848" cy="2424137"/>
          </a:xfrm>
          <a:prstGeom prst="cloudCallout">
            <a:avLst>
              <a:gd name="adj1" fmla="val -59292"/>
              <a:gd name="adj2" fmla="val -11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p>
          <a:p>
            <a:r>
              <a:rPr kumimoji="1" lang="ja-JP" altLang="en-US" b="1" dirty="0"/>
              <a:t>・対象となる患者</a:t>
            </a:r>
            <a:r>
              <a:rPr lang="ja-JP" altLang="en-US" b="1" dirty="0"/>
              <a:t>や組織文化</a:t>
            </a:r>
            <a:endParaRPr lang="en-US" altLang="ja-JP" b="1" dirty="0"/>
          </a:p>
          <a:p>
            <a:r>
              <a:rPr lang="ja-JP" altLang="en-US" b="1" dirty="0"/>
              <a:t>　の違いなど、カルチャーショック</a:t>
            </a:r>
            <a:endParaRPr lang="en-US" altLang="ja-JP" b="1" dirty="0"/>
          </a:p>
          <a:p>
            <a:r>
              <a:rPr lang="ja-JP" altLang="en-US" b="1" dirty="0"/>
              <a:t>　はあったが、</a:t>
            </a:r>
            <a:r>
              <a:rPr kumimoji="1" lang="ja-JP" altLang="en-US" b="1" dirty="0"/>
              <a:t>新たに学ぶこと</a:t>
            </a:r>
            <a:endParaRPr kumimoji="1" lang="en-US" altLang="ja-JP" b="1" dirty="0"/>
          </a:p>
          <a:p>
            <a:r>
              <a:rPr lang="ja-JP" altLang="en-US" b="1" dirty="0"/>
              <a:t>　</a:t>
            </a:r>
            <a:r>
              <a:rPr kumimoji="1" lang="ja-JP" altLang="en-US" b="1" dirty="0"/>
              <a:t>が多い</a:t>
            </a:r>
            <a:endParaRPr kumimoji="1" lang="en-US" altLang="ja-JP" b="1" dirty="0"/>
          </a:p>
          <a:p>
            <a:r>
              <a:rPr kumimoji="1" lang="ja-JP" altLang="en-US" b="1" dirty="0"/>
              <a:t>・環境変化に柔軟に対応できる</a:t>
            </a:r>
            <a:endParaRPr kumimoji="1" lang="en-US" altLang="ja-JP" b="1" dirty="0"/>
          </a:p>
          <a:p>
            <a:r>
              <a:rPr lang="ja-JP" altLang="en-US" b="1" dirty="0"/>
              <a:t>　</a:t>
            </a:r>
            <a:r>
              <a:rPr kumimoji="1" lang="ja-JP" altLang="en-US" b="1" dirty="0"/>
              <a:t>ことに自信が持てた</a:t>
            </a:r>
          </a:p>
        </p:txBody>
      </p:sp>
      <p:pic>
        <p:nvPicPr>
          <p:cNvPr id="10" name="図 9">
            <a:extLst>
              <a:ext uri="{FF2B5EF4-FFF2-40B4-BE49-F238E27FC236}">
                <a16:creationId xmlns:a16="http://schemas.microsoft.com/office/drawing/2014/main" id="{D5E365E4-10A7-454E-9381-2959C2A5B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16" y="2169042"/>
            <a:ext cx="2502819" cy="3464109"/>
          </a:xfrm>
          <a:prstGeom prst="rect">
            <a:avLst/>
          </a:prstGeom>
        </p:spPr>
      </p:pic>
      <p:sp>
        <p:nvSpPr>
          <p:cNvPr id="3" name="正方形/長方形 2">
            <a:extLst>
              <a:ext uri="{FF2B5EF4-FFF2-40B4-BE49-F238E27FC236}">
                <a16:creationId xmlns:a16="http://schemas.microsoft.com/office/drawing/2014/main" id="{C5696A8D-258E-4F6B-8EF9-D2BEC37E0699}"/>
              </a:ext>
            </a:extLst>
          </p:cNvPr>
          <p:cNvSpPr/>
          <p:nvPr/>
        </p:nvSpPr>
        <p:spPr>
          <a:xfrm>
            <a:off x="580413" y="5184438"/>
            <a:ext cx="2737855" cy="1308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出向者背景</a:t>
            </a:r>
            <a:endParaRPr lang="en-US" altLang="ja-JP" dirty="0"/>
          </a:p>
          <a:p>
            <a:pPr algn="ctr"/>
            <a:r>
              <a:rPr lang="en-US" altLang="ja-JP" dirty="0"/>
              <a:t>5</a:t>
            </a:r>
            <a:r>
              <a:rPr kumimoji="1" lang="en-US" altLang="ja-JP" dirty="0"/>
              <a:t>0</a:t>
            </a:r>
            <a:r>
              <a:rPr kumimoji="1" lang="ja-JP" altLang="en-US" dirty="0"/>
              <a:t>代</a:t>
            </a:r>
            <a:endParaRPr kumimoji="1" lang="en-US" altLang="ja-JP" dirty="0"/>
          </a:p>
          <a:p>
            <a:pPr algn="ctr"/>
            <a:r>
              <a:rPr lang="ja-JP" altLang="en-US" dirty="0"/>
              <a:t>看護経験年数：</a:t>
            </a:r>
            <a:r>
              <a:rPr lang="en-US" altLang="ja-JP" dirty="0"/>
              <a:t>15</a:t>
            </a:r>
            <a:r>
              <a:rPr lang="ja-JP" altLang="en-US" dirty="0"/>
              <a:t>年</a:t>
            </a:r>
            <a:endParaRPr lang="en-US" altLang="ja-JP" dirty="0"/>
          </a:p>
          <a:p>
            <a:pPr algn="ctr"/>
            <a:r>
              <a:rPr kumimoji="1" lang="ja-JP" altLang="en-US" dirty="0"/>
              <a:t>中堅クラス</a:t>
            </a:r>
          </a:p>
        </p:txBody>
      </p:sp>
    </p:spTree>
    <p:extLst>
      <p:ext uri="{BB962C8B-B14F-4D97-AF65-F5344CB8AC3E}">
        <p14:creationId xmlns:p14="http://schemas.microsoft.com/office/powerpoint/2010/main" val="366069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B432B1-E0AA-4E63-8B52-E6A938DE6523}"/>
              </a:ext>
            </a:extLst>
          </p:cNvPr>
          <p:cNvSpPr>
            <a:spLocks noGrp="1"/>
          </p:cNvSpPr>
          <p:nvPr>
            <p:ph type="title"/>
          </p:nvPr>
        </p:nvSpPr>
        <p:spPr/>
        <p:txBody>
          <a:bodyPr/>
          <a:lstStyle/>
          <a:p>
            <a:r>
              <a:rPr kumimoji="1" lang="ja-JP" altLang="en-US" dirty="0"/>
              <a:t>ガイドを使用して</a:t>
            </a:r>
            <a:br>
              <a:rPr kumimoji="1" lang="en-US" altLang="ja-JP" dirty="0"/>
            </a:br>
            <a:r>
              <a:rPr kumimoji="1" lang="ja-JP" altLang="en-US" dirty="0"/>
              <a:t>事務担当の立場から</a:t>
            </a:r>
          </a:p>
        </p:txBody>
      </p:sp>
      <p:pic>
        <p:nvPicPr>
          <p:cNvPr id="5" name="コンテンツ プレースホルダー 4">
            <a:extLst>
              <a:ext uri="{FF2B5EF4-FFF2-40B4-BE49-F238E27FC236}">
                <a16:creationId xmlns:a16="http://schemas.microsoft.com/office/drawing/2014/main" id="{B7D93CDC-FF36-425A-AC7C-3464BE6631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6236" y="2870793"/>
            <a:ext cx="2457130" cy="3338070"/>
          </a:xfrm>
        </p:spPr>
      </p:pic>
      <p:sp>
        <p:nvSpPr>
          <p:cNvPr id="6" name="吹き出し: 角を丸めた四角形 5">
            <a:extLst>
              <a:ext uri="{FF2B5EF4-FFF2-40B4-BE49-F238E27FC236}">
                <a16:creationId xmlns:a16="http://schemas.microsoft.com/office/drawing/2014/main" id="{B3B8D799-E29D-4EBC-9D6F-DE915F912552}"/>
              </a:ext>
            </a:extLst>
          </p:cNvPr>
          <p:cNvSpPr/>
          <p:nvPr/>
        </p:nvSpPr>
        <p:spPr>
          <a:xfrm>
            <a:off x="5029200" y="2103437"/>
            <a:ext cx="3987800" cy="1325563"/>
          </a:xfrm>
          <a:prstGeom prst="wedgeRoundRectCallout">
            <a:avLst>
              <a:gd name="adj1" fmla="val -39254"/>
              <a:gd name="adj2" fmla="val 806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dirty="0"/>
              <a:t>職員を出向させるにあたり、どこから手を付けていいか、イメージが浮かばなかったが、ステップ毎にすべきことが書いてあり良い指標となった。</a:t>
            </a:r>
            <a:endParaRPr kumimoji="1" lang="ja-JP" altLang="en-US" dirty="0"/>
          </a:p>
        </p:txBody>
      </p:sp>
      <p:sp>
        <p:nvSpPr>
          <p:cNvPr id="7" name="吹き出し: 角を丸めた四角形 6">
            <a:extLst>
              <a:ext uri="{FF2B5EF4-FFF2-40B4-BE49-F238E27FC236}">
                <a16:creationId xmlns:a16="http://schemas.microsoft.com/office/drawing/2014/main" id="{3351D6E6-EF10-49C9-8E1F-B44BB4AAE9BC}"/>
              </a:ext>
            </a:extLst>
          </p:cNvPr>
          <p:cNvSpPr/>
          <p:nvPr/>
        </p:nvSpPr>
        <p:spPr>
          <a:xfrm>
            <a:off x="5156200" y="4883300"/>
            <a:ext cx="3987800" cy="1325563"/>
          </a:xfrm>
          <a:prstGeom prst="wedgeRoundRectCallout">
            <a:avLst>
              <a:gd name="adj1" fmla="val -56451"/>
              <a:gd name="adj2" fmla="val -391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dirty="0"/>
              <a:t>契約書の締結・覚書の様式案を提示されており、かなり助かった。この様式例の記載があったことで、開始前の事務処理作業がかなり少なく</a:t>
            </a:r>
            <a:r>
              <a:rPr lang="ja-JP" altLang="en-US" dirty="0"/>
              <a:t>なった。</a:t>
            </a:r>
            <a:endParaRPr kumimoji="1" lang="ja-JP" altLang="en-US" dirty="0"/>
          </a:p>
        </p:txBody>
      </p:sp>
      <p:sp>
        <p:nvSpPr>
          <p:cNvPr id="8" name="吹き出し: 角を丸めた四角形 7">
            <a:extLst>
              <a:ext uri="{FF2B5EF4-FFF2-40B4-BE49-F238E27FC236}">
                <a16:creationId xmlns:a16="http://schemas.microsoft.com/office/drawing/2014/main" id="{E1219148-71CB-470A-A2E0-89FFC43AFB1E}"/>
              </a:ext>
            </a:extLst>
          </p:cNvPr>
          <p:cNvSpPr/>
          <p:nvPr/>
        </p:nvSpPr>
        <p:spPr>
          <a:xfrm>
            <a:off x="266700" y="1976437"/>
            <a:ext cx="2619536" cy="3827463"/>
          </a:xfrm>
          <a:prstGeom prst="wedgeRoundRectCallout">
            <a:avLst>
              <a:gd name="adj1" fmla="val 66436"/>
              <a:gd name="adj2" fmla="val 344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b="1" dirty="0"/>
              <a:t>交流が開始し１ヶ月</a:t>
            </a:r>
            <a:endParaRPr lang="en-US" altLang="ja-JP" b="1" dirty="0"/>
          </a:p>
          <a:p>
            <a:pPr algn="ctr"/>
            <a:r>
              <a:rPr lang="ja-JP" altLang="ja-JP" b="1" dirty="0"/>
              <a:t>経過して感じること</a:t>
            </a:r>
          </a:p>
          <a:p>
            <a:r>
              <a:rPr lang="ja-JP" altLang="ja-JP" dirty="0"/>
              <a:t>・出向元同士の就業規則・給与規定の違いで細々と調整すべきことは発生しているが、出向先担当者と事前に口頭での確認作業や契約書の取り交わしができていたおかげで、事務処理上では大きな混乱なく経過できている。</a:t>
            </a:r>
          </a:p>
        </p:txBody>
      </p:sp>
    </p:spTree>
    <p:extLst>
      <p:ext uri="{BB962C8B-B14F-4D97-AF65-F5344CB8AC3E}">
        <p14:creationId xmlns:p14="http://schemas.microsoft.com/office/powerpoint/2010/main" val="329231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D3AF2D-570D-4A38-9C69-C582E58B10C3}"/>
              </a:ext>
            </a:extLst>
          </p:cNvPr>
          <p:cNvSpPr>
            <a:spLocks noGrp="1"/>
          </p:cNvSpPr>
          <p:nvPr>
            <p:ph type="title"/>
          </p:nvPr>
        </p:nvSpPr>
        <p:spPr/>
        <p:txBody>
          <a:bodyPr/>
          <a:lstStyle/>
          <a:p>
            <a:r>
              <a:rPr kumimoji="1" lang="ja-JP" altLang="en-US"/>
              <a:t>取り組みの意義</a:t>
            </a:r>
            <a:endParaRPr kumimoji="1" lang="ja-JP" altLang="en-US" dirty="0"/>
          </a:p>
        </p:txBody>
      </p:sp>
      <p:sp>
        <p:nvSpPr>
          <p:cNvPr id="3" name="コンテンツ プレースホルダー 2">
            <a:extLst>
              <a:ext uri="{FF2B5EF4-FFF2-40B4-BE49-F238E27FC236}">
                <a16:creationId xmlns:a16="http://schemas.microsoft.com/office/drawing/2014/main" id="{6EC877DF-149E-4690-BAE4-27742074B4BD}"/>
              </a:ext>
            </a:extLst>
          </p:cNvPr>
          <p:cNvSpPr>
            <a:spLocks noGrp="1"/>
          </p:cNvSpPr>
          <p:nvPr>
            <p:ph idx="1"/>
          </p:nvPr>
        </p:nvSpPr>
        <p:spPr/>
        <p:txBody>
          <a:bodyPr>
            <a:normAutofit lnSpcReduction="10000"/>
          </a:bodyPr>
          <a:lstStyle/>
          <a:p>
            <a:r>
              <a:rPr kumimoji="1" lang="ja-JP" altLang="en-US" dirty="0"/>
              <a:t>当院では学ぶことができない精神科領域について学ぶ機会をもつことができるのは非常に貴重な経験</a:t>
            </a:r>
            <a:endParaRPr kumimoji="1" lang="en-US" altLang="ja-JP" dirty="0"/>
          </a:p>
          <a:p>
            <a:r>
              <a:rPr kumimoji="1" lang="ja-JP" altLang="en-US" dirty="0"/>
              <a:t>自施設のスタッフ育成はもちろんのこと、</a:t>
            </a:r>
            <a:r>
              <a:rPr lang="ja-JP" altLang="en-US" dirty="0"/>
              <a:t>近隣の医療施設が連携し、地域で看護師教育を考えシステム化していくことは、地域医療の質向上に寄与</a:t>
            </a:r>
            <a:endParaRPr lang="en-US" altLang="ja-JP" dirty="0"/>
          </a:p>
          <a:p>
            <a:r>
              <a:rPr lang="ja-JP" altLang="en-US" dirty="0"/>
              <a:t>超高齢化社会において、病院機能の異なる施設同士が</a:t>
            </a:r>
            <a:r>
              <a:rPr kumimoji="1" lang="ja-JP" altLang="en-US" dirty="0"/>
              <a:t>顔の見える関係を構築し、連携強化を図ることは患者が安心して地域で過ごすことにもつながる</a:t>
            </a:r>
          </a:p>
        </p:txBody>
      </p:sp>
    </p:spTree>
    <p:extLst>
      <p:ext uri="{BB962C8B-B14F-4D97-AF65-F5344CB8AC3E}">
        <p14:creationId xmlns:p14="http://schemas.microsoft.com/office/powerpoint/2010/main" val="3832577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字幕 5">
            <a:extLst>
              <a:ext uri="{FF2B5EF4-FFF2-40B4-BE49-F238E27FC236}">
                <a16:creationId xmlns:a16="http://schemas.microsoft.com/office/drawing/2014/main" id="{FFC342E4-3094-4B48-B213-2B0C7AF169EF}"/>
              </a:ext>
            </a:extLst>
          </p:cNvPr>
          <p:cNvSpPr>
            <a:spLocks noGrp="1"/>
          </p:cNvSpPr>
          <p:nvPr>
            <p:ph type="subTitle" idx="1"/>
          </p:nvPr>
        </p:nvSpPr>
        <p:spPr>
          <a:xfrm>
            <a:off x="2661839" y="707289"/>
            <a:ext cx="6474032" cy="1065392"/>
          </a:xfrm>
        </p:spPr>
        <p:txBody>
          <a:bodyPr>
            <a:normAutofit/>
          </a:bodyPr>
          <a:lstStyle/>
          <a:p>
            <a:r>
              <a:rPr lang="ja-JP" altLang="en-US" sz="3200" b="1" dirty="0">
                <a:effectLst>
                  <a:outerShdw blurRad="38100" dist="38100" dir="2700000" algn="tl">
                    <a:srgbClr val="000000">
                      <a:alpha val="43137"/>
                    </a:srgbClr>
                  </a:outerShdw>
                </a:effectLst>
              </a:rPr>
              <a:t>ご清聴ありがとうございました</a:t>
            </a:r>
            <a:endParaRPr kumimoji="1" lang="ja-JP" altLang="en-US" sz="3200" b="1" dirty="0">
              <a:effectLst>
                <a:outerShdw blurRad="38100" dist="38100" dir="2700000" algn="tl">
                  <a:srgbClr val="000000">
                    <a:alpha val="43137"/>
                  </a:srgbClr>
                </a:outerShdw>
              </a:effectLst>
            </a:endParaRPr>
          </a:p>
        </p:txBody>
      </p:sp>
      <p:sp>
        <p:nvSpPr>
          <p:cNvPr id="4" name="スライド番号プレースホルダー 3">
            <a:extLst>
              <a:ext uri="{FF2B5EF4-FFF2-40B4-BE49-F238E27FC236}">
                <a16:creationId xmlns:a16="http://schemas.microsoft.com/office/drawing/2014/main" id="{C765E2A7-C2C5-42C8-8849-FC56CC5ED4E8}"/>
              </a:ext>
            </a:extLst>
          </p:cNvPr>
          <p:cNvSpPr>
            <a:spLocks noGrp="1"/>
          </p:cNvSpPr>
          <p:nvPr>
            <p:ph type="sldNum" sz="quarter" idx="12"/>
          </p:nvPr>
        </p:nvSpPr>
        <p:spPr/>
        <p:txBody>
          <a:bodyPr/>
          <a:lstStyle/>
          <a:p>
            <a:fld id="{7349068D-DC5B-4B94-A5C5-0AB1E9DC2C4C}" type="slidenum">
              <a:rPr kumimoji="1" lang="ja-JP" altLang="en-US" smtClean="0"/>
              <a:t>9</a:t>
            </a:fld>
            <a:endParaRPr kumimoji="1" lang="ja-JP" altLang="en-US"/>
          </a:p>
        </p:txBody>
      </p:sp>
      <p:pic>
        <p:nvPicPr>
          <p:cNvPr id="8" name="図 7">
            <a:extLst>
              <a:ext uri="{FF2B5EF4-FFF2-40B4-BE49-F238E27FC236}">
                <a16:creationId xmlns:a16="http://schemas.microsoft.com/office/drawing/2014/main" id="{B07B9054-694E-44E7-90E1-9EA97ABA46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906" y="4738911"/>
            <a:ext cx="1599880" cy="1838159"/>
          </a:xfrm>
          <a:prstGeom prst="rect">
            <a:avLst/>
          </a:prstGeom>
        </p:spPr>
      </p:pic>
      <p:sp>
        <p:nvSpPr>
          <p:cNvPr id="9" name="思考の吹き出し: 雲形 8">
            <a:extLst>
              <a:ext uri="{FF2B5EF4-FFF2-40B4-BE49-F238E27FC236}">
                <a16:creationId xmlns:a16="http://schemas.microsoft.com/office/drawing/2014/main" id="{8F65D4F4-5EBC-41B5-88B0-64FA930176DE}"/>
              </a:ext>
            </a:extLst>
          </p:cNvPr>
          <p:cNvSpPr/>
          <p:nvPr/>
        </p:nvSpPr>
        <p:spPr>
          <a:xfrm>
            <a:off x="1307776" y="4821698"/>
            <a:ext cx="5448796" cy="1454266"/>
          </a:xfrm>
          <a:prstGeom prst="cloudCallout">
            <a:avLst>
              <a:gd name="adj1" fmla="val 42478"/>
              <a:gd name="adj2" fmla="val 55846"/>
            </a:avLst>
          </a:prstGeom>
          <a:solidFill>
            <a:srgbClr val="F7BB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BIZ UDPゴシック" panose="020B0400000000000000" pitchFamily="50" charset="-128"/>
                <a:ea typeface="BIZ UDPゴシック" panose="020B0400000000000000" pitchFamily="50" charset="-128"/>
              </a:rPr>
              <a:t>Instagram</a:t>
            </a:r>
            <a:r>
              <a:rPr lang="ja-JP" altLang="en-US" dirty="0">
                <a:solidFill>
                  <a:schemeClr val="tx1"/>
                </a:solidFill>
                <a:latin typeface="BIZ UDPゴシック" panose="020B0400000000000000" pitchFamily="50" charset="-128"/>
                <a:ea typeface="BIZ UDPゴシック" panose="020B0400000000000000" pitchFamily="50" charset="-128"/>
              </a:rPr>
              <a:t>を開設しています。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ぜひチェックしてみてください！</a:t>
            </a:r>
          </a:p>
        </p:txBody>
      </p:sp>
    </p:spTree>
    <p:extLst>
      <p:ext uri="{BB962C8B-B14F-4D97-AF65-F5344CB8AC3E}">
        <p14:creationId xmlns:p14="http://schemas.microsoft.com/office/powerpoint/2010/main" val="11062530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2082</TotalTime>
  <Words>855</Words>
  <Application>Microsoft Office PowerPoint</Application>
  <PresentationFormat>画面に合わせる (4:3)</PresentationFormat>
  <Paragraphs>80</Paragraphs>
  <Slides>9</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BIZ UDPゴシック</vt:lpstr>
      <vt:lpstr>HGP創英角ｺﾞｼｯｸUB</vt:lpstr>
      <vt:lpstr>HG丸ｺﾞｼｯｸM-PRO</vt:lpstr>
      <vt:lpstr>Meiryo UI</vt:lpstr>
      <vt:lpstr>メイリオ</vt:lpstr>
      <vt:lpstr>Arial</vt:lpstr>
      <vt:lpstr>Calibri</vt:lpstr>
      <vt:lpstr>Office テーマ</vt:lpstr>
      <vt:lpstr>PowerPoint プレゼンテーション</vt:lpstr>
      <vt:lpstr>PowerPoint プレゼンテーション</vt:lpstr>
      <vt:lpstr>かながわ地域看護師事業 参画の経緯</vt:lpstr>
      <vt:lpstr>連携先の選定について</vt:lpstr>
      <vt:lpstr>取り組み経過</vt:lpstr>
      <vt:lpstr>定期面接から 出向者の思い（看護師）</vt:lpstr>
      <vt:lpstr>ガイドを使用して 事務担当の立場から</vt:lpstr>
      <vt:lpstr>取り組みの意義</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0074039</dc:creator>
  <cp:lastModifiedBy>USER03</cp:lastModifiedBy>
  <cp:revision>142</cp:revision>
  <cp:lastPrinted>2018-03-22T09:52:42Z</cp:lastPrinted>
  <dcterms:created xsi:type="dcterms:W3CDTF">2017-07-21T09:47:25Z</dcterms:created>
  <dcterms:modified xsi:type="dcterms:W3CDTF">2024-08-14T00:14:27Z</dcterms:modified>
</cp:coreProperties>
</file>